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56" r:id="rId2"/>
    <p:sldId id="275" r:id="rId3"/>
    <p:sldId id="279" r:id="rId4"/>
    <p:sldId id="280" r:id="rId5"/>
    <p:sldId id="281" r:id="rId6"/>
    <p:sldId id="283" r:id="rId7"/>
    <p:sldId id="284" r:id="rId8"/>
    <p:sldId id="285" r:id="rId9"/>
    <p:sldId id="286" r:id="rId10"/>
    <p:sldId id="288" r:id="rId11"/>
    <p:sldId id="287" r:id="rId12"/>
    <p:sldId id="290" r:id="rId13"/>
    <p:sldId id="291" r:id="rId14"/>
    <p:sldId id="257" r:id="rId15"/>
    <p:sldId id="292" r:id="rId16"/>
    <p:sldId id="293" r:id="rId17"/>
    <p:sldId id="294" r:id="rId18"/>
    <p:sldId id="289" r:id="rId19"/>
    <p:sldId id="276" r:id="rId20"/>
    <p:sldId id="295" r:id="rId21"/>
    <p:sldId id="282" r:id="rId22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e damos la bienvenida" id="{E75E278A-FF0E-49A4-B170-79828D63BBAD}">
          <p14:sldIdLst>
            <p14:sldId id="256"/>
          </p14:sldIdLst>
        </p14:section>
        <p14:section name="Diseñar, Transformación, Anotar, Trabajar en colaboración, Información" id="{B9B51309-D148-4332-87C2-07BE32FBCA3B}">
          <p14:sldIdLst>
            <p14:sldId id="275"/>
            <p14:sldId id="279"/>
            <p14:sldId id="280"/>
            <p14:sldId id="281"/>
            <p14:sldId id="283"/>
            <p14:sldId id="284"/>
            <p14:sldId id="285"/>
            <p14:sldId id="286"/>
            <p14:sldId id="288"/>
            <p14:sldId id="287"/>
            <p14:sldId id="290"/>
            <p14:sldId id="291"/>
            <p14:sldId id="257"/>
            <p14:sldId id="292"/>
            <p14:sldId id="293"/>
            <p14:sldId id="294"/>
            <p14:sldId id="289"/>
            <p14:sldId id="276"/>
            <p14:sldId id="295"/>
          </p14:sldIdLst>
        </p14:section>
        <p14:section name="Más información" id="{2CC34DB2-6590-42C0-AD4B-A04C6060184E}">
          <p14:sldIdLst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D24726"/>
    <a:srgbClr val="404040"/>
    <a:srgbClr val="FF9B45"/>
    <a:srgbClr val="DD462F"/>
    <a:srgbClr val="F8CFB6"/>
    <a:srgbClr val="F8CAB6"/>
    <a:srgbClr val="923922"/>
    <a:srgbClr val="F5F5F5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41" autoAdjust="0"/>
  </p:normalViewPr>
  <p:slideViewPr>
    <p:cSldViewPr snapToGrid="0">
      <p:cViewPr varScale="1">
        <p:scale>
          <a:sx n="53" d="100"/>
          <a:sy n="53" d="100"/>
        </p:scale>
        <p:origin x="1338" y="2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6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0B2B5E0-3F7C-4D27-B033-54169BBE3F5A}" type="datetime1">
              <a:rPr lang="es-ES" smtClean="0"/>
              <a:t>24/10/2025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7AE0AD-AC8A-40B7-A05F-83C08D0E80A3}" type="datetime1">
              <a:rPr lang="es-ES" smtClean="0"/>
              <a:pPr/>
              <a:t>24/10/2025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D5F96-0BFC-C8D7-53C8-BD2BBEB45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4F01281-98DB-1C09-F9DB-E9A42B8E94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98E5523-779B-62BD-522E-E7E9243AFD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FE9E2C8-AEF0-D94F-115D-EA5CD62AF0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39017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B5732-12A8-6C2D-CAA2-A96C319E7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7F1402B-EDB7-7CCC-FC04-0DD110314F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D064D11-88D6-4EA8-6EAE-23739FAC62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D44EAF3-7132-452F-F006-9B41803A25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51776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923C1-E05E-5E3E-E0C0-471C016F6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4F10CBE-238F-1A5D-5B12-1B30935FF1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424910C-ABC0-041E-B0D8-E52DBBBC6B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B208755-EBBF-24E5-2E71-C9D3238026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54175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C916D-BFE2-0DD9-3725-612955F18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EC3F6C-56C1-35EA-C626-68503F5599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45E7A78-96A8-089B-2D55-C85380FD00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703B555-0F56-9261-750F-9306FA9947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80833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42300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8AEFC-8EE2-108B-8505-FCD01DF82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CE67B2A-96B4-6CF9-4BD8-020BE2936E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8DBB1A8-E5B0-6EBF-3948-FB6FC9B324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C56C8CB-1174-1A5F-CB64-76DD18CC7B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50009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0E51C-DC59-E1AC-0182-1C218B0E7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B6F640D-D7BE-A91F-4F2F-F7DA131518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582ED65-B09A-15BA-2CE2-CE9A4CA2C6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34DD235-9CCD-C327-46F7-4FAA70E8BF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00953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9383D-4A2E-4ADE-FCA0-EBE48B6CC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CE69C23-25DE-D568-D9B3-FAE6BDB2B2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CE34720-061B-86CD-1711-3E9DD8D260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C5D5B9C-C148-9C11-4D1F-DB835BC67B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76441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08506-466E-0426-2DE4-2708D0297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4B48F9D-A79B-8234-FC49-55EA9F07AE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465F3F8-5D33-4EE6-04A5-DB9BE57609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8B18092-471B-60A1-DFE3-62394F0C45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20323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0746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94125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CBAA5-C52A-3225-D05B-BE90CD609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9DD1D6C-51A6-6928-5808-B3BA348EC8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89C80C1-4AFF-C953-5E16-BE0BA8BDE2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73DC00D-9F35-6A59-C7E9-6DBF94213F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90683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1780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8845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5296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6141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1B79B-B33C-D42E-31F8-A8E018CD9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825683C-83A8-9E02-D933-B6242B55E6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6E7F4BB-37D2-FC5D-70E4-70F01F4A12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F1B3871-C828-E7B1-AE64-B996741276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2659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B872A-0CCB-A7BC-8F75-8C0204036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F21A30A-0775-0EEB-F958-AA8F65C75B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2531A23-909D-5F45-4C5B-9D7F19C68A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3424385-C2E1-50A4-590D-75E792D14A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9402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E0A79-C2BD-1E78-D631-F02ADFFDA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EB78D22-4108-DEFC-7779-733092CB59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B97147F-9612-5967-308B-ED4BE21A96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55086BF-3D95-68AC-E737-F98585DCF6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62612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A7FD0-26FF-07B3-2C22-75CC6520E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58A4765-F091-0F17-39C5-62F65E73D3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8FB5F83-05C8-92DD-538A-82D639E48B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3351D18-36A8-4EEA-9C33-64D5D1B043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1861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sz="1800" noProof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es-ES" sz="1800" noProof="0"/>
          </a:p>
        </p:txBody>
      </p:sp>
      <p:cxnSp>
        <p:nvCxnSpPr>
          <p:cNvPr id="12" name="Conector recto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s-ES" noProof="0"/>
              <a:t>Haga clic para modificar los estilos de texto del patrón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s-ES" noProof="0"/>
              <a:t>Segundo nivel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s-ES" noProof="0"/>
              <a:t>Tercer nivel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s-ES" noProof="0"/>
              <a:t>Cuarto nivel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s-ES" noProof="0"/>
              <a:t>Quinto nivel</a:t>
            </a:r>
          </a:p>
        </p:txBody>
      </p:sp>
      <p:sp>
        <p:nvSpPr>
          <p:cNvPr id="6" name="Marcador de fecha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A7F30DA-8663-4794-8A66-1184A9F2D888}" type="datetime1">
              <a:rPr lang="es-ES" noProof="0" smtClean="0"/>
              <a:t>24/10/2025</a:t>
            </a:fld>
            <a:endParaRPr lang="es-ES" noProof="0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8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sz="1800" noProof="0"/>
          </a:p>
        </p:txBody>
      </p:sp>
      <p:sp>
        <p:nvSpPr>
          <p:cNvPr id="10" name="Rectángulo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sz="1800" noProof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7" name="Marcador de contenido 6"/>
          <p:cNvSpPr>
            <a:spLocks noGrp="1"/>
          </p:cNvSpPr>
          <p:nvPr>
            <p:ph sz="quarter" idx="13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 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s-ES" noProof="0" dirty="0"/>
              <a:t>Haga clic para modificar los estilos de texto del patrón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s-ES" noProof="0" dirty="0"/>
              <a:t>Segundo nivel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s-ES" noProof="0" dirty="0"/>
              <a:t>Tercer nivel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s-ES" noProof="0" dirty="0"/>
              <a:t>Cuarto nivel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s-ES" noProof="0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es-ES" sz="1800" noProof="0"/>
          </a:p>
        </p:txBody>
      </p:sp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E978C3BE-9016-4208-9F91-C00CEFA51175}" type="datetime1">
              <a:rPr lang="es-ES" noProof="0" smtClean="0"/>
              <a:t>24/10/2025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cxnSp>
        <p:nvCxnSpPr>
          <p:cNvPr id="8" name="Conector recto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Segoe UI 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adn.celam.org/celam-presenta-la-serie-una-iglesia-sinodal-en-mision-para-explicar-la-sintesis-del-sinodo-2021-2024/" TargetMode="External"/><Relationship Id="rId3" Type="http://schemas.openxmlformats.org/officeDocument/2006/relationships/image" Target="../media/image10.png"/><Relationship Id="rId7" Type="http://schemas.microsoft.com/office/2007/relationships/hdphoto" Target="../media/hdphoto1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hyperlink" Target="https://svgsilh.com/es/ffeb3b/image/558014.html" TargetMode="External"/><Relationship Id="rId4" Type="http://schemas.openxmlformats.org/officeDocument/2006/relationships/image" Target="../media/image11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svgsilh.com/image/307780.htm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hyperlink" Target="https://pixabay.com/fr/dossier-ouverte-bouton-ic%C3%B4ne-35945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ublicdomainpictures.net/view-image.php?image=3029&amp;picture=goal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xnio.com/objects/clocks/clock-timeminute-accurate-wristwatch-stopwatch" TargetMode="External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fr/dossier-ouverte-bouton-ic%C3%B4ne-35945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es/subir-archivos-icono-1118928/" TargetMode="External"/><Relationship Id="rId5" Type="http://schemas.openxmlformats.org/officeDocument/2006/relationships/image" Target="../media/image6.png"/><Relationship Id="rId4" Type="http://schemas.openxmlformats.org/officeDocument/2006/relationships/hyperlink" Target="https://pixabay.com/es/vectors/documento-icono-s%C3%ADmbolo-de-papel-1287618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en/icon-person-group-people-together-1250084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1164324"/>
            <a:ext cx="11213592" cy="2387600"/>
          </a:xfrm>
        </p:spPr>
        <p:txBody>
          <a:bodyPr rtlCol="0" anchor="ctr" anchorCtr="0">
            <a:noAutofit/>
          </a:bodyPr>
          <a:lstStyle/>
          <a:p>
            <a:pPr rtl="0"/>
            <a:r>
              <a:rPr lang="es-E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PUEBLO DE DIOS </a:t>
            </a:r>
            <a:br>
              <a:rPr lang="es-E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SALE AL ENCUENTRO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951521" y="3365515"/>
            <a:ext cx="9582736" cy="878939"/>
          </a:xfrm>
        </p:spPr>
        <p:txBody>
          <a:bodyPr rtlCol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2200" dirty="0">
                <a:solidFill>
                  <a:schemeClr val="bg1"/>
                </a:solidFill>
              </a:rPr>
              <a:t>XLVI Jornadas Nacionales de Delegados de Apostolado Seglar y Responsables de Movimientos y Asociaciones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67B930F5-B29C-23DA-1973-D463E9F23FFF}"/>
              </a:ext>
            </a:extLst>
          </p:cNvPr>
          <p:cNvSpPr/>
          <p:nvPr/>
        </p:nvSpPr>
        <p:spPr>
          <a:xfrm>
            <a:off x="6967728" y="5157216"/>
            <a:ext cx="4791456" cy="12373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EFAE031D-2A9C-BA7A-C093-73A8120251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89" b="4270"/>
          <a:stretch>
            <a:fillRect/>
          </a:stretch>
        </p:blipFill>
        <p:spPr bwMode="auto">
          <a:xfrm>
            <a:off x="9208737" y="5347273"/>
            <a:ext cx="2221906" cy="857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ogo Conferencia Episcopal Española">
            <a:extLst>
              <a:ext uri="{FF2B5EF4-FFF2-40B4-BE49-F238E27FC236}">
                <a16:creationId xmlns:a16="http://schemas.microsoft.com/office/drawing/2014/main" id="{333616AD-C9EF-427C-20B4-11446C32A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245" y="5299625"/>
            <a:ext cx="20859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C2D53C5-10E8-70B6-FFC2-3F9E1741E1F1}"/>
              </a:ext>
            </a:extLst>
          </p:cNvPr>
          <p:cNvSpPr txBox="1"/>
          <p:nvPr/>
        </p:nvSpPr>
        <p:spPr>
          <a:xfrm>
            <a:off x="951521" y="4280020"/>
            <a:ext cx="6093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dirty="0">
                <a:solidFill>
                  <a:schemeClr val="bg1"/>
                </a:solidFill>
              </a:rPr>
              <a:t>26 de octubre de 2025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89FB7-594E-9040-C7E8-951FB18BF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3CA93029-C2F8-DC5B-78E9-FC564C4D2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097" y="391704"/>
            <a:ext cx="10638930" cy="640080"/>
          </a:xfrm>
        </p:spPr>
        <p:txBody>
          <a:bodyPr>
            <a:normAutofit/>
          </a:bodyPr>
          <a:lstStyle/>
          <a:p>
            <a:r>
              <a:rPr lang="es-ES" b="1" dirty="0"/>
              <a:t>Recordamos y reiteramos los objetivos del proceso (II)</a:t>
            </a:r>
          </a:p>
        </p:txBody>
      </p:sp>
      <p:grpSp>
        <p:nvGrpSpPr>
          <p:cNvPr id="10" name="Grupo 9" descr="Círculo pequeño con el número 1 en su interior para indicar que se encuentra en el paso 1">
            <a:extLst>
              <a:ext uri="{FF2B5EF4-FFF2-40B4-BE49-F238E27FC236}">
                <a16:creationId xmlns:a16="http://schemas.microsoft.com/office/drawing/2014/main" id="{4D9EDD7D-A593-B88C-A4B0-793A218F45FD}"/>
              </a:ext>
            </a:extLst>
          </p:cNvPr>
          <p:cNvGrpSpPr/>
          <p:nvPr/>
        </p:nvGrpSpPr>
        <p:grpSpPr bwMode="blackWhite">
          <a:xfrm>
            <a:off x="499973" y="621946"/>
            <a:ext cx="558179" cy="409838"/>
            <a:chOff x="6953426" y="711274"/>
            <a:chExt cx="558179" cy="409838"/>
          </a:xfrm>
        </p:grpSpPr>
        <p:sp>
          <p:nvSpPr>
            <p:cNvPr id="12" name="Elipse 11" descr="Círculo pequeño">
              <a:extLst>
                <a:ext uri="{FF2B5EF4-FFF2-40B4-BE49-F238E27FC236}">
                  <a16:creationId xmlns:a16="http://schemas.microsoft.com/office/drawing/2014/main" id="{83A874DD-6CBF-C542-EE5F-BED4AE2DF22F}"/>
                </a:ext>
              </a:extLst>
            </p:cNvPr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/>
            </a:p>
          </p:txBody>
        </p:sp>
        <p:sp>
          <p:nvSpPr>
            <p:cNvPr id="13" name="Cuadro de texto 19" descr="Número 1">
              <a:extLst>
                <a:ext uri="{FF2B5EF4-FFF2-40B4-BE49-F238E27FC236}">
                  <a16:creationId xmlns:a16="http://schemas.microsoft.com/office/drawing/2014/main" id="{C78869E4-396C-2410-F5FC-EAA953BF93EA}"/>
                </a:ext>
              </a:extLst>
            </p:cNvPr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s-ES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5</a:t>
              </a:r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01CAA2B8-7C9A-423F-4AE2-3E899FD66FEB}"/>
              </a:ext>
            </a:extLst>
          </p:cNvPr>
          <p:cNvSpPr txBox="1"/>
          <p:nvPr/>
        </p:nvSpPr>
        <p:spPr>
          <a:xfrm>
            <a:off x="499973" y="1488850"/>
            <a:ext cx="10268111" cy="1133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0">
              <a:spcAft>
                <a:spcPts val="1414"/>
              </a:spcAft>
              <a:buClr>
                <a:srgbClr val="000000"/>
              </a:buClr>
              <a:buSzPct val="45000"/>
            </a:pPr>
            <a:r>
              <a:rPr lang="es-ES" sz="2000" b="1" strike="noStrike" spc="-1" dirty="0">
                <a:solidFill>
                  <a:srgbClr val="D24726"/>
                </a:solidFill>
                <a:latin typeface="Segoe UI "/>
              </a:rPr>
              <a:t>Propuesta concreta con tres claves</a:t>
            </a:r>
            <a:r>
              <a:rPr lang="es-ES" sz="2000" b="0" strike="noStrike" spc="-1" dirty="0">
                <a:latin typeface="Segoe UI "/>
              </a:rPr>
              <a:t>: </a:t>
            </a:r>
          </a:p>
          <a:p>
            <a:pPr marL="996950" lvl="1" indent="-465138">
              <a:spcAft>
                <a:spcPts val="1134"/>
              </a:spcAft>
              <a:buClr>
                <a:srgbClr val="000000"/>
              </a:buClr>
              <a:buSzPct val="75000"/>
              <a:buFont typeface="+mj-lt"/>
              <a:buAutoNum type="arabicPeriod"/>
            </a:pPr>
            <a:r>
              <a:rPr lang="es-ES" sz="2000" spc="-1" dirty="0">
                <a:latin typeface="Segoe UI "/>
              </a:rPr>
              <a:t>Discernimiento comunitario sobre </a:t>
            </a:r>
            <a:r>
              <a:rPr lang="es-ES" sz="2000" b="1" spc="-1" dirty="0">
                <a:latin typeface="Segoe UI "/>
              </a:rPr>
              <a:t>PRESENCIA EN LA VIDA PÚBLICA</a:t>
            </a:r>
            <a:r>
              <a:rPr lang="es-ES" sz="2000" spc="-1" dirty="0">
                <a:latin typeface="Segoe UI "/>
              </a:rPr>
              <a:t>. </a:t>
            </a:r>
            <a:r>
              <a:rPr lang="es-ES" sz="1600" spc="-1" dirty="0">
                <a:latin typeface="Segoe UI "/>
              </a:rPr>
              <a:t>(Recuadro pág. 25)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2D6BFE0-D976-4497-95DD-69349FF62720}"/>
              </a:ext>
            </a:extLst>
          </p:cNvPr>
          <p:cNvSpPr txBox="1"/>
          <p:nvPr/>
        </p:nvSpPr>
        <p:spPr>
          <a:xfrm>
            <a:off x="1883390" y="2472795"/>
            <a:ext cx="8215953" cy="2216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400"/>
              </a:lnSpc>
              <a:spcAft>
                <a:spcPts val="600"/>
              </a:spcAft>
            </a:pPr>
            <a:r>
              <a:rPr lang="es-ES" sz="1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 el itinerario Presencia en la Vida Pública buscamos realizar una conversión a la dimensión social del Evangelio como inherente a la propia vocación bautismal y a promover que nuestras comunidades sean auténtica Iglesia sinodal en salida, que existe para evangelizar, se constituye en instrumento de anuncio, liberación y promoción de la dignidad de toda persona y que, desde la escucha de los gozos y las esperanzas, las tristezas y las angustias de los hombres de nuestro tiempo (GS 1), tiene en la “cultura del encuentro” la clave de aproximación a la realidad social en la que se encuentra.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C946637-E3FB-0A56-F1D9-390881BE8FA3}"/>
              </a:ext>
            </a:extLst>
          </p:cNvPr>
          <p:cNvSpPr txBox="1"/>
          <p:nvPr/>
        </p:nvSpPr>
        <p:spPr>
          <a:xfrm>
            <a:off x="499973" y="4785630"/>
            <a:ext cx="10268111" cy="1310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89012" lvl="1" indent="-457200">
              <a:lnSpc>
                <a:spcPct val="150000"/>
              </a:lnSpc>
              <a:spcAft>
                <a:spcPts val="1134"/>
              </a:spcAft>
              <a:buClr>
                <a:srgbClr val="000000"/>
              </a:buClr>
              <a:buSzPct val="75000"/>
              <a:buFont typeface="+mj-lt"/>
              <a:buAutoNum type="arabicPeriod" startAt="2"/>
            </a:pPr>
            <a:r>
              <a:rPr lang="es-ES" sz="2000" b="0" strike="noStrike" spc="-1" dirty="0">
                <a:latin typeface="Segoe UI "/>
              </a:rPr>
              <a:t>Importancia </a:t>
            </a:r>
            <a:r>
              <a:rPr lang="es-ES" sz="2000" b="1" strike="noStrike" spc="-1" dirty="0">
                <a:latin typeface="Segoe UI "/>
              </a:rPr>
              <a:t>discernimiento  + sinodalidad</a:t>
            </a:r>
            <a:r>
              <a:rPr lang="es-ES" sz="2000" spc="-1" dirty="0">
                <a:latin typeface="Segoe UI "/>
              </a:rPr>
              <a:t>. Metodología concreta.</a:t>
            </a:r>
            <a:endParaRPr lang="es-ES" sz="2000" b="0" strike="noStrike" spc="-1" dirty="0">
              <a:latin typeface="Segoe UI "/>
            </a:endParaRPr>
          </a:p>
          <a:p>
            <a:pPr marL="996950" lvl="1" indent="-465138">
              <a:spcAft>
                <a:spcPts val="1134"/>
              </a:spcAft>
              <a:buClr>
                <a:srgbClr val="000000"/>
              </a:buClr>
              <a:buSzPct val="75000"/>
              <a:buFont typeface="+mj-lt"/>
              <a:buAutoNum type="arabicPeriod" startAt="2"/>
            </a:pPr>
            <a:r>
              <a:rPr lang="es-ES" sz="2000" b="1" spc="-1" dirty="0">
                <a:latin typeface="Segoe UI "/>
              </a:rPr>
              <a:t>Propuesta concreta de trabajo para todos </a:t>
            </a:r>
            <a:r>
              <a:rPr lang="es-ES" sz="2000" spc="-1" dirty="0">
                <a:latin typeface="Segoe UI "/>
              </a:rPr>
              <a:t>los grupos de parroquias, diócesis, asociaciones, movimientos, etc.</a:t>
            </a:r>
            <a:endParaRPr lang="es-ES" sz="2000" b="0" strike="noStrike" spc="-1" dirty="0">
              <a:latin typeface="Segoe UI "/>
            </a:endParaRPr>
          </a:p>
        </p:txBody>
      </p:sp>
    </p:spTree>
    <p:extLst>
      <p:ext uri="{BB962C8B-B14F-4D97-AF65-F5344CB8AC3E}">
        <p14:creationId xmlns:p14="http://schemas.microsoft.com/office/powerpoint/2010/main" val="1172966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BA279-05E8-AD44-FA36-7926B2F2C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CEE37033-0222-0473-4E13-9B3120D35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097" y="391704"/>
            <a:ext cx="10638930" cy="640080"/>
          </a:xfrm>
        </p:spPr>
        <p:txBody>
          <a:bodyPr>
            <a:normAutofit/>
          </a:bodyPr>
          <a:lstStyle/>
          <a:p>
            <a:r>
              <a:rPr lang="es-ES" b="1" dirty="0"/>
              <a:t>Carácter, destinatarios y alcance de este documento</a:t>
            </a:r>
          </a:p>
        </p:txBody>
      </p:sp>
      <p:grpSp>
        <p:nvGrpSpPr>
          <p:cNvPr id="10" name="Grupo 9" descr="Círculo pequeño con el número 1 en su interior para indicar que se encuentra en el paso 1">
            <a:extLst>
              <a:ext uri="{FF2B5EF4-FFF2-40B4-BE49-F238E27FC236}">
                <a16:creationId xmlns:a16="http://schemas.microsoft.com/office/drawing/2014/main" id="{DE59449E-73C8-5D9C-66DC-7D5874AEE63E}"/>
              </a:ext>
            </a:extLst>
          </p:cNvPr>
          <p:cNvGrpSpPr/>
          <p:nvPr/>
        </p:nvGrpSpPr>
        <p:grpSpPr bwMode="blackWhite">
          <a:xfrm>
            <a:off x="499973" y="621946"/>
            <a:ext cx="558179" cy="409838"/>
            <a:chOff x="6953426" y="711274"/>
            <a:chExt cx="558179" cy="409838"/>
          </a:xfrm>
        </p:grpSpPr>
        <p:sp>
          <p:nvSpPr>
            <p:cNvPr id="12" name="Elipse 11" descr="Círculo pequeño">
              <a:extLst>
                <a:ext uri="{FF2B5EF4-FFF2-40B4-BE49-F238E27FC236}">
                  <a16:creationId xmlns:a16="http://schemas.microsoft.com/office/drawing/2014/main" id="{931A0387-3D16-332E-CD07-51788DC9207F}"/>
                </a:ext>
              </a:extLst>
            </p:cNvPr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/>
            </a:p>
          </p:txBody>
        </p:sp>
        <p:sp>
          <p:nvSpPr>
            <p:cNvPr id="13" name="Cuadro de texto 19" descr="Número 1">
              <a:extLst>
                <a:ext uri="{FF2B5EF4-FFF2-40B4-BE49-F238E27FC236}">
                  <a16:creationId xmlns:a16="http://schemas.microsoft.com/office/drawing/2014/main" id="{FC408570-45CA-E9CA-655C-3E0E513A1037}"/>
                </a:ext>
              </a:extLst>
            </p:cNvPr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s-ES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6</a:t>
              </a:r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07C897F2-8117-570A-7E05-050A67A0A54A}"/>
              </a:ext>
            </a:extLst>
          </p:cNvPr>
          <p:cNvSpPr txBox="1"/>
          <p:nvPr/>
        </p:nvSpPr>
        <p:spPr>
          <a:xfrm>
            <a:off x="981454" y="1462362"/>
            <a:ext cx="7780409" cy="5003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strike="noStrike" spc="-1" dirty="0">
                <a:solidFill>
                  <a:srgbClr val="D24726"/>
                </a:solidFill>
                <a:latin typeface="Segoe UI "/>
              </a:rPr>
              <a:t>CARÁCTER</a:t>
            </a:r>
            <a:endParaRPr lang="es-ES" sz="2000" b="0" strike="noStrike" spc="-1" dirty="0">
              <a:solidFill>
                <a:srgbClr val="D24726"/>
              </a:solidFill>
              <a:latin typeface="Segoe UI "/>
            </a:endParaRPr>
          </a:p>
          <a:p>
            <a:pPr marL="864000" lvl="1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 dirty="0">
                <a:latin typeface="Segoe UI "/>
              </a:rPr>
              <a:t>Herramienta de ayuda</a:t>
            </a:r>
          </a:p>
          <a:p>
            <a:pPr marL="864000" lvl="1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 dirty="0">
                <a:latin typeface="Segoe UI "/>
              </a:rPr>
              <a:t>Vocación universal</a:t>
            </a:r>
          </a:p>
          <a:p>
            <a:pPr marL="864000" lvl="1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endParaRPr lang="es-ES" sz="2000" b="0" strike="noStrike" spc="-1" dirty="0">
              <a:latin typeface="Segoe UI "/>
            </a:endParaRP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strike="noStrike" spc="-1" dirty="0">
                <a:solidFill>
                  <a:srgbClr val="D24726"/>
                </a:solidFill>
                <a:latin typeface="Segoe UI "/>
              </a:rPr>
              <a:t>DESTINATARIOS</a:t>
            </a:r>
            <a:endParaRPr lang="es-ES" sz="2000" b="0" strike="noStrike" spc="-1" dirty="0">
              <a:solidFill>
                <a:srgbClr val="D24726"/>
              </a:solidFill>
              <a:latin typeface="Segoe UI "/>
            </a:endParaRPr>
          </a:p>
          <a:p>
            <a:pPr marL="864000" lvl="1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 dirty="0">
                <a:latin typeface="Segoe UI "/>
              </a:rPr>
              <a:t>Todos los bautizados, Pueblo de Dios</a:t>
            </a:r>
          </a:p>
          <a:p>
            <a:pPr marL="864000" lvl="1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 dirty="0">
                <a:latin typeface="Segoe UI "/>
              </a:rPr>
              <a:t>Todo el laicado (asociado y no asociado)</a:t>
            </a:r>
          </a:p>
          <a:p>
            <a:pPr marL="864000" lvl="1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 dirty="0">
                <a:latin typeface="Segoe UI "/>
              </a:rPr>
              <a:t>Animadores: </a:t>
            </a:r>
            <a:r>
              <a:rPr lang="es-ES" sz="2000" spc="-1" dirty="0">
                <a:latin typeface="Segoe UI "/>
              </a:rPr>
              <a:t>todo / Participantes: sólo Guion de trabajo</a:t>
            </a:r>
          </a:p>
          <a:p>
            <a:pPr marL="864000" lvl="1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endParaRPr lang="es-ES" sz="2000" b="0" strike="noStrike" spc="-1" dirty="0">
              <a:latin typeface="Segoe UI "/>
            </a:endParaRP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strike="noStrike" spc="-1" dirty="0">
                <a:solidFill>
                  <a:srgbClr val="D24726"/>
                </a:solidFill>
                <a:latin typeface="Segoe UI "/>
              </a:rPr>
              <a:t>ALCANCE</a:t>
            </a:r>
            <a:endParaRPr lang="es-ES" sz="2000" b="0" strike="noStrike" spc="-1" dirty="0">
              <a:solidFill>
                <a:srgbClr val="D24726"/>
              </a:solidFill>
              <a:latin typeface="Segoe UI "/>
            </a:endParaRPr>
          </a:p>
          <a:p>
            <a:pPr marL="864000" lvl="1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 dirty="0">
                <a:latin typeface="Segoe UI "/>
              </a:rPr>
              <a:t>Proceso espiritual, sinodal y de discernimiento comunitario</a:t>
            </a:r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E6E475E5-C259-A230-6092-51D0DEB15F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282407" y="4258362"/>
            <a:ext cx="688730" cy="1378267"/>
          </a:xfrm>
          <a:prstGeom prst="rect">
            <a:avLst/>
          </a:prstGeom>
        </p:spPr>
      </p:pic>
      <p:pic>
        <p:nvPicPr>
          <p:cNvPr id="23" name="Imagen 22" descr="Diagrama&#10;&#10;El contenido generado por IA puede ser incorrecto.">
            <a:extLst>
              <a:ext uri="{FF2B5EF4-FFF2-40B4-BE49-F238E27FC236}">
                <a16:creationId xmlns:a16="http://schemas.microsoft.com/office/drawing/2014/main" id="{DF7AC184-59A4-5C46-47BF-5032FD6519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286" b="77143" l="24750" r="50167">
                        <a14:foregroundMark x1="27917" y1="65286" x2="27917" y2="65286"/>
                        <a14:foregroundMark x1="50250" y1="72714" x2="50250" y2="72714"/>
                        <a14:foregroundMark x1="48333" y1="72857" x2="48333" y2="72857"/>
                        <a14:foregroundMark x1="45833" y1="76143" x2="45833" y2="76143"/>
                        <a14:foregroundMark x1="43000" y1="76000" x2="43000" y2="76000"/>
                        <a14:foregroundMark x1="39917" y1="76714" x2="39917" y2="76714"/>
                        <a14:foregroundMark x1="38333" y1="77000" x2="38333" y2="77000"/>
                        <a14:foregroundMark x1="41333" y1="77143" x2="41333" y2="77143"/>
                        <a14:foregroundMark x1="35083" y1="76714" x2="35083" y2="76714"/>
                        <a14:foregroundMark x1="24750" y1="75286" x2="24750" y2="75286"/>
                        <a14:foregroundMark x1="49167" y1="76714" x2="49167" y2="76714"/>
                        <a14:foregroundMark x1="46833" y1="77143" x2="46833" y2="77143"/>
                        <a14:foregroundMark x1="36167" y1="75571" x2="36167" y2="75571"/>
                        <a14:foregroundMark x1="39167" y1="62429" x2="39167" y2="62429"/>
                        <a14:foregroundMark x1="39333" y1="62286" x2="39333" y2="62286"/>
                        <a14:foregroundMark x1="35083" y1="64429" x2="35083" y2="64429"/>
                        <a14:foregroundMark x1="36917" y1="67714" x2="36917" y2="67714"/>
                        <a14:foregroundMark x1="34667" y1="70000" x2="34667" y2="70000"/>
                        <a14:foregroundMark x1="28750" y1="65714" x2="28750" y2="65714"/>
                        <a14:foregroundMark x1="28417" y1="62857" x2="28417" y2="62857"/>
                        <a14:foregroundMark x1="28750" y1="64429" x2="28750" y2="64429"/>
                        <a14:foregroundMark x1="28583" y1="63857" x2="28583" y2="63857"/>
                        <a14:foregroundMark x1="28667" y1="62571" x2="28667" y2="62571"/>
                        <a14:foregroundMark x1="28750" y1="61571" x2="28750" y2="61571"/>
                        <a14:foregroundMark x1="27083" y1="70857" x2="27083" y2="70857"/>
                        <a14:foregroundMark x1="35750" y1="74714" x2="35750" y2="74714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22693" t="51791" r="47572" b="21996"/>
          <a:stretch>
            <a:fillRect/>
          </a:stretch>
        </p:blipFill>
        <p:spPr>
          <a:xfrm>
            <a:off x="9783552" y="5164732"/>
            <a:ext cx="2007644" cy="103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23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75E64-0B98-EF9F-5CA2-4F48D523A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87639A62-9E00-DA6F-FFE4-5F72E3696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097" y="391704"/>
            <a:ext cx="10638930" cy="640080"/>
          </a:xfrm>
        </p:spPr>
        <p:txBody>
          <a:bodyPr>
            <a:normAutofit/>
          </a:bodyPr>
          <a:lstStyle/>
          <a:p>
            <a:r>
              <a:rPr lang="es-ES" b="1" dirty="0"/>
              <a:t>Plan de trabajo para los próximos años</a:t>
            </a:r>
          </a:p>
        </p:txBody>
      </p:sp>
      <p:grpSp>
        <p:nvGrpSpPr>
          <p:cNvPr id="10" name="Grupo 9" descr="Círculo pequeño con el número 1 en su interior para indicar que se encuentra en el paso 1">
            <a:extLst>
              <a:ext uri="{FF2B5EF4-FFF2-40B4-BE49-F238E27FC236}">
                <a16:creationId xmlns:a16="http://schemas.microsoft.com/office/drawing/2014/main" id="{84A6C03A-7F32-CE24-93D7-AF51ACB1D249}"/>
              </a:ext>
            </a:extLst>
          </p:cNvPr>
          <p:cNvGrpSpPr/>
          <p:nvPr/>
        </p:nvGrpSpPr>
        <p:grpSpPr bwMode="blackWhite">
          <a:xfrm>
            <a:off x="499973" y="621946"/>
            <a:ext cx="558179" cy="409838"/>
            <a:chOff x="6953426" y="711274"/>
            <a:chExt cx="558179" cy="409838"/>
          </a:xfrm>
        </p:grpSpPr>
        <p:sp>
          <p:nvSpPr>
            <p:cNvPr id="12" name="Elipse 11" descr="Círculo pequeño">
              <a:extLst>
                <a:ext uri="{FF2B5EF4-FFF2-40B4-BE49-F238E27FC236}">
                  <a16:creationId xmlns:a16="http://schemas.microsoft.com/office/drawing/2014/main" id="{800C76D4-F0F1-3922-A647-6D7F5CFCDEE5}"/>
                </a:ext>
              </a:extLst>
            </p:cNvPr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/>
            </a:p>
          </p:txBody>
        </p:sp>
        <p:sp>
          <p:nvSpPr>
            <p:cNvPr id="13" name="Cuadro de texto 19" descr="Número 1">
              <a:extLst>
                <a:ext uri="{FF2B5EF4-FFF2-40B4-BE49-F238E27FC236}">
                  <a16:creationId xmlns:a16="http://schemas.microsoft.com/office/drawing/2014/main" id="{FDEB41AC-ED30-B89B-7390-2E15B14E806C}"/>
                </a:ext>
              </a:extLst>
            </p:cNvPr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s-ES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7</a:t>
              </a:r>
            </a:p>
          </p:txBody>
        </p:sp>
      </p:grp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3186AB77-ED90-FCD9-7B1A-4E2D80F30C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453789"/>
              </p:ext>
            </p:extLst>
          </p:nvPr>
        </p:nvGraphicFramePr>
        <p:xfrm>
          <a:off x="571616" y="1503082"/>
          <a:ext cx="10944000" cy="4957142"/>
        </p:xfrm>
        <a:graphic>
          <a:graphicData uri="http://schemas.openxmlformats.org/drawingml/2006/table">
            <a:tbl>
              <a:tblPr/>
              <a:tblGrid>
                <a:gridCol w="2116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98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28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0309">
                <a:tc gridSpan="2">
                  <a:txBody>
                    <a:bodyPr/>
                    <a:lstStyle/>
                    <a:p>
                      <a:r>
                        <a:rPr lang="es-ES" sz="2800" b="1" strike="noStrike" spc="-1" dirty="0">
                          <a:solidFill>
                            <a:srgbClr val="002060"/>
                          </a:solidFill>
                          <a:latin typeface="+mn-lt"/>
                        </a:rPr>
                        <a:t>Desde la ESCUCHA...</a:t>
                      </a:r>
                      <a:endParaRPr lang="es-ES" sz="2800" b="0" strike="noStrike" spc="-1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endParaRPr lang="es-ES" sz="2000" b="0" strike="noStrike" spc="-1" dirty="0">
                        <a:latin typeface="Segoe UI "/>
                      </a:endParaRPr>
                    </a:p>
                    <a:p>
                      <a:pPr marL="0" indent="0">
                        <a:buClr>
                          <a:srgbClr val="000000"/>
                        </a:buClr>
                        <a:buSzPct val="45000"/>
                        <a:buFont typeface="Wingdings" charset="2"/>
                        <a:buNone/>
                      </a:pPr>
                      <a:endParaRPr lang="es-ES" sz="1100" b="0" strike="noStrike" spc="-1" dirty="0">
                        <a:latin typeface="Segoe UI "/>
                      </a:endParaRPr>
                    </a:p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lang="es-ES" sz="2000" b="0" strike="noStrike" spc="-1" dirty="0">
                          <a:latin typeface="Segoe UI "/>
                        </a:rPr>
                        <a:t>Panorámica general: aspectos positivos y carencias, en qué</a:t>
                      </a:r>
                      <a:r>
                        <a:rPr lang="es-ES" sz="2000" b="0" strike="noStrike" spc="-1" baseline="0" dirty="0">
                          <a:latin typeface="Segoe UI "/>
                        </a:rPr>
                        <a:t> es necesario avanzar.</a:t>
                      </a:r>
                      <a:endParaRPr lang="es-ES" sz="2000" b="0" strike="noStrike" spc="-1" dirty="0">
                        <a:latin typeface="Segoe UI "/>
                      </a:endParaRPr>
                    </a:p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lang="es-ES" sz="2000" b="0" strike="noStrike" spc="-1" dirty="0">
                          <a:latin typeface="Segoe UI "/>
                        </a:rPr>
                        <a:t>Cuestionario sencillo (R-I-E). Compartimos</a:t>
                      </a:r>
                    </a:p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lang="es-ES" sz="2000" b="0" strike="noStrike" spc="-1" dirty="0">
                          <a:latin typeface="Segoe UI "/>
                        </a:rPr>
                        <a:t>Formación, reflexión, acompañamiento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876">
                <a:tc>
                  <a:txBody>
                    <a:bodyPr/>
                    <a:lstStyle/>
                    <a:p>
                      <a:pPr algn="l"/>
                      <a:r>
                        <a:rPr lang="es-ES" sz="2000" b="0" strike="noStrike" spc="-1" dirty="0">
                          <a:latin typeface="Segoe UI "/>
                        </a:rPr>
                        <a:t>Primera fase </a:t>
                      </a:r>
                    </a:p>
                    <a:p>
                      <a:pPr algn="l">
                        <a:tabLst/>
                      </a:pPr>
                      <a:r>
                        <a:rPr lang="es-ES" sz="2000" b="0" strike="noStrike" spc="-1" dirty="0">
                          <a:latin typeface="Segoe UI "/>
                        </a:rPr>
                        <a:t>(2025-2026)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0" strike="noStrike" spc="-1" dirty="0">
                          <a:latin typeface="Segoe UI "/>
                        </a:rPr>
                        <a:t>DIÓCESIS</a:t>
                      </a:r>
                    </a:p>
                    <a:p>
                      <a:pPr algn="ctr"/>
                      <a:r>
                        <a:rPr lang="es-ES" sz="2000" b="0" strike="noStrike" spc="-1" dirty="0">
                          <a:latin typeface="Segoe UI "/>
                        </a:rPr>
                        <a:t>NIVEL GENERAL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5710">
                <a:tc>
                  <a:txBody>
                    <a:bodyPr/>
                    <a:lstStyle/>
                    <a:p>
                      <a:pPr algn="l"/>
                      <a:r>
                        <a:rPr lang="es-ES" sz="2000" b="0" strike="noStrike" spc="-1" dirty="0">
                          <a:latin typeface="Segoe UI "/>
                        </a:rPr>
                        <a:t>Segunda fase</a:t>
                      </a:r>
                    </a:p>
                    <a:p>
                      <a:pPr algn="l"/>
                      <a:r>
                        <a:rPr lang="es-ES" sz="2000" b="0" strike="noStrike" spc="-1" dirty="0">
                          <a:latin typeface="Segoe UI "/>
                        </a:rPr>
                        <a:t>(2026-…)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0" strike="noStrike" spc="-1" dirty="0">
                          <a:latin typeface="Segoe UI "/>
                        </a:rPr>
                        <a:t>DIÓCESIS</a:t>
                      </a:r>
                    </a:p>
                    <a:p>
                      <a:pPr algn="ctr"/>
                      <a:r>
                        <a:rPr lang="es-ES" sz="2000" b="0" strike="noStrike" spc="-1" dirty="0">
                          <a:latin typeface="Segoe UI "/>
                        </a:rPr>
                        <a:t>ENCUENTRO NACIONAL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2000" b="0" strike="noStrike" spc="-1" dirty="0">
                          <a:latin typeface="Segoe UI "/>
                        </a:rPr>
                        <a:t>Desde respuestas al cuestionario: ponencias, experiencias y trabajo por grupos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2000" b="0" strike="noStrike" spc="-1" dirty="0">
                          <a:latin typeface="Segoe UI "/>
                        </a:rPr>
                        <a:t>Experiencias, discernimiento,</a:t>
                      </a:r>
                      <a:r>
                        <a:rPr lang="es-ES" sz="2000" b="0" strike="noStrike" spc="-1" baseline="0" dirty="0">
                          <a:latin typeface="Segoe UI "/>
                        </a:rPr>
                        <a:t> compromisos,…</a:t>
                      </a:r>
                      <a:endParaRPr lang="es-ES" sz="2000" b="0" strike="noStrike" spc="-1" dirty="0">
                        <a:latin typeface="Segoe UI 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284">
                <a:tc>
                  <a:txBody>
                    <a:bodyPr/>
                    <a:lstStyle/>
                    <a:p>
                      <a:pPr algn="l"/>
                      <a:r>
                        <a:rPr lang="es-ES" sz="2000" b="0" strike="noStrike" spc="-1" dirty="0">
                          <a:latin typeface="Segoe UI "/>
                        </a:rPr>
                        <a:t>Tercera fase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0" strike="noStrike" spc="-1" dirty="0">
                          <a:latin typeface="Segoe UI "/>
                        </a:rPr>
                        <a:t>DIÓCESIS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b="0" strike="noStrike" spc="-1" dirty="0">
                          <a:latin typeface="Segoe UI "/>
                        </a:rPr>
                        <a:t>Propuestas vuelven a comunidades eclesiales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284">
                <a:tc>
                  <a:txBody>
                    <a:bodyPr/>
                    <a:lstStyle/>
                    <a:p>
                      <a:pPr algn="l"/>
                      <a:r>
                        <a:rPr lang="es-ES" sz="2000" b="1" i="1" strike="noStrike" spc="-1" dirty="0">
                          <a:latin typeface="Segoe UI "/>
                        </a:rPr>
                        <a:t>Objetivo</a:t>
                      </a:r>
                      <a:endParaRPr lang="es-ES" sz="2000" b="1" strike="noStrike" spc="-1" dirty="0">
                        <a:latin typeface="Segoe UI 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strike="noStrike" spc="-1" dirty="0">
                          <a:solidFill>
                            <a:srgbClr val="D24726"/>
                          </a:solidFill>
                          <a:latin typeface="Segoe UI "/>
                        </a:rPr>
                        <a:t>ACCIÓN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b="0" strike="noStrike" spc="-1" dirty="0">
                          <a:latin typeface="Segoe UI "/>
                        </a:rPr>
                        <a:t>Transformar comunidades: anticipo del Reino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6142"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ES" sz="2800" b="1" strike="noStrike" kern="1200" spc="-1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… al ENCUENTRO   </a:t>
                      </a:r>
                    </a:p>
                  </a:txBody>
                  <a:tcPr marL="90000" marR="90000" anchor="ctr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b="0" strike="noStrike" spc="-1" dirty="0">
                          <a:latin typeface="Segoe UI "/>
                        </a:rPr>
                        <a:t>Encuentros generales en</a:t>
                      </a:r>
                      <a:r>
                        <a:rPr lang="es-ES" sz="2000" b="0" strike="noStrike" spc="-1" baseline="0" dirty="0">
                          <a:latin typeface="Segoe UI "/>
                        </a:rPr>
                        <a:t> cada curso</a:t>
                      </a:r>
                      <a:r>
                        <a:rPr lang="es-ES" sz="2000" b="0" strike="noStrike" spc="-1" dirty="0">
                          <a:latin typeface="Segoe UI "/>
                        </a:rPr>
                        <a:t>, </a:t>
                      </a:r>
                    </a:p>
                    <a:p>
                      <a:r>
                        <a:rPr lang="es-ES" sz="2000" b="0" strike="noStrike" spc="-1" dirty="0">
                          <a:latin typeface="Segoe UI "/>
                        </a:rPr>
                        <a:t>Encuentro Nacional de Laicos...</a:t>
                      </a:r>
                    </a:p>
                  </a:txBody>
                  <a:tcPr marL="90000" marR="90000" anchor="ctr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Marcador de contenido 17">
            <a:extLst>
              <a:ext uri="{FF2B5EF4-FFF2-40B4-BE49-F238E27FC236}">
                <a16:creationId xmlns:a16="http://schemas.microsoft.com/office/drawing/2014/main" id="{70172EAB-5B65-EA8D-14C4-A8B17D3A9E84}"/>
              </a:ext>
            </a:extLst>
          </p:cNvPr>
          <p:cNvSpPr txBox="1">
            <a:spLocks/>
          </p:cNvSpPr>
          <p:nvPr/>
        </p:nvSpPr>
        <p:spPr>
          <a:xfrm rot="21189246">
            <a:off x="9485192" y="5894515"/>
            <a:ext cx="2879679" cy="4015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r>
              <a:rPr lang="es-ES" sz="2400" b="1" dirty="0">
                <a:solidFill>
                  <a:srgbClr val="D2472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¡CREATIVIDAD!</a:t>
            </a:r>
            <a:endParaRPr lang="es-ES" sz="2400" b="1" i="1" dirty="0">
              <a:solidFill>
                <a:srgbClr val="D2472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89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B36E0-A322-5881-28FB-D0637DEF0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2B95254-95E9-FA26-FE8B-9DBA797F0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363" y="448180"/>
            <a:ext cx="10915913" cy="640080"/>
          </a:xfrm>
        </p:spPr>
        <p:txBody>
          <a:bodyPr rtlCol="0">
            <a:normAutofit/>
          </a:bodyPr>
          <a:lstStyle/>
          <a:p>
            <a:pPr rtl="0"/>
            <a:r>
              <a:rPr lang="es-ES" b="1" dirty="0">
                <a:cs typeface="Segoe UI Light" panose="020B0502040204020203" pitchFamily="34" charset="0"/>
              </a:rPr>
              <a:t>SEPARATA </a:t>
            </a:r>
            <a:r>
              <a:rPr lang="es-ES" dirty="0">
                <a:cs typeface="Segoe UI Light" panose="020B0502040204020203" pitchFamily="34" charset="0"/>
              </a:rPr>
              <a:t>contiene las herramientas de trabajo</a:t>
            </a:r>
          </a:p>
        </p:txBody>
      </p:sp>
      <p:sp>
        <p:nvSpPr>
          <p:cNvPr id="25" name="Marcador de contenido 17">
            <a:extLst>
              <a:ext uri="{FF2B5EF4-FFF2-40B4-BE49-F238E27FC236}">
                <a16:creationId xmlns:a16="http://schemas.microsoft.com/office/drawing/2014/main" id="{83633E93-8F29-70A8-CAE9-023686A68028}"/>
              </a:ext>
            </a:extLst>
          </p:cNvPr>
          <p:cNvSpPr txBox="1">
            <a:spLocks/>
          </p:cNvSpPr>
          <p:nvPr/>
        </p:nvSpPr>
        <p:spPr>
          <a:xfrm>
            <a:off x="926410" y="1400580"/>
            <a:ext cx="5110161" cy="4711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r>
              <a:rPr lang="es-ES" sz="1800" dirty="0">
                <a:latin typeface="Segoe UI" panose="020B0502040204020203" pitchFamily="34" charset="0"/>
                <a:cs typeface="Segoe UI" panose="020B0502040204020203" pitchFamily="34" charset="0"/>
              </a:rPr>
              <a:t>INDICE</a:t>
            </a:r>
          </a:p>
        </p:txBody>
      </p:sp>
      <p:grpSp>
        <p:nvGrpSpPr>
          <p:cNvPr id="44" name="Grupo 43">
            <a:extLst>
              <a:ext uri="{FF2B5EF4-FFF2-40B4-BE49-F238E27FC236}">
                <a16:creationId xmlns:a16="http://schemas.microsoft.com/office/drawing/2014/main" id="{38E4B222-1539-A4E1-ED0D-2F2E9D6AD201}"/>
              </a:ext>
            </a:extLst>
          </p:cNvPr>
          <p:cNvGrpSpPr/>
          <p:nvPr/>
        </p:nvGrpSpPr>
        <p:grpSpPr>
          <a:xfrm>
            <a:off x="1564884" y="1944181"/>
            <a:ext cx="8175720" cy="459586"/>
            <a:chOff x="531552" y="1917997"/>
            <a:chExt cx="8175720" cy="459586"/>
          </a:xfrm>
        </p:grpSpPr>
        <p:grpSp>
          <p:nvGrpSpPr>
            <p:cNvPr id="18" name="Grupo 17" descr="Círculo pequeño con el número 1 en su interior para indicar que se encuentra en el paso 1">
              <a:extLst>
                <a:ext uri="{FF2B5EF4-FFF2-40B4-BE49-F238E27FC236}">
                  <a16:creationId xmlns:a16="http://schemas.microsoft.com/office/drawing/2014/main" id="{76E956A1-7DCC-2B48-9B9D-AC6CEB2D1FDA}"/>
                </a:ext>
              </a:extLst>
            </p:cNvPr>
            <p:cNvGrpSpPr/>
            <p:nvPr/>
          </p:nvGrpSpPr>
          <p:grpSpPr bwMode="blackWhite">
            <a:xfrm>
              <a:off x="531552" y="1917997"/>
              <a:ext cx="558179" cy="409838"/>
              <a:chOff x="6953426" y="711274"/>
              <a:chExt cx="558179" cy="409838"/>
            </a:xfrm>
          </p:grpSpPr>
          <p:sp>
            <p:nvSpPr>
              <p:cNvPr id="19" name="Elipse 18" descr="Círculo pequeño">
                <a:extLst>
                  <a:ext uri="{FF2B5EF4-FFF2-40B4-BE49-F238E27FC236}">
                    <a16:creationId xmlns:a16="http://schemas.microsoft.com/office/drawing/2014/main" id="{151B3919-5DC1-10DA-1F31-D453ABBDAC07}"/>
                  </a:ext>
                </a:extLst>
              </p:cNvPr>
              <p:cNvSpPr/>
              <p:nvPr/>
            </p:nvSpPr>
            <p:spPr bwMode="blackWhite">
              <a:xfrm>
                <a:off x="7025069" y="711274"/>
                <a:ext cx="409838" cy="409838"/>
              </a:xfrm>
              <a:prstGeom prst="ellipse">
                <a:avLst/>
              </a:prstGeom>
              <a:solidFill>
                <a:srgbClr val="D247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/>
              </a:p>
            </p:txBody>
          </p:sp>
          <p:sp>
            <p:nvSpPr>
              <p:cNvPr id="20" name="Cuadro de texto 19" descr="Número 1">
                <a:extLst>
                  <a:ext uri="{FF2B5EF4-FFF2-40B4-BE49-F238E27FC236}">
                    <a16:creationId xmlns:a16="http://schemas.microsoft.com/office/drawing/2014/main" id="{9522A763-C16B-6E12-280E-C83ED95127B7}"/>
                  </a:ext>
                </a:extLst>
              </p:cNvPr>
              <p:cNvSpPr txBox="1">
                <a:spLocks noChangeAspect="1"/>
              </p:cNvSpPr>
              <p:nvPr/>
            </p:nvSpPr>
            <p:spPr bwMode="blackWhite">
              <a:xfrm>
                <a:off x="6953426" y="727564"/>
                <a:ext cx="5581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s-ES" dirty="0">
                    <a:solidFill>
                      <a:schemeClr val="bg1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0</a:t>
                </a:r>
              </a:p>
            </p:txBody>
          </p:sp>
        </p:grpSp>
        <p:sp>
          <p:nvSpPr>
            <p:cNvPr id="21" name="Marcador de contenido 17">
              <a:extLst>
                <a:ext uri="{FF2B5EF4-FFF2-40B4-BE49-F238E27FC236}">
                  <a16:creationId xmlns:a16="http://schemas.microsoft.com/office/drawing/2014/main" id="{4E9E4EF0-76A5-E90A-EAC5-A368C5B24054}"/>
                </a:ext>
              </a:extLst>
            </p:cNvPr>
            <p:cNvSpPr txBox="1">
              <a:spLocks/>
            </p:cNvSpPr>
            <p:nvPr/>
          </p:nvSpPr>
          <p:spPr>
            <a:xfrm>
              <a:off x="1056513" y="1994840"/>
              <a:ext cx="7650759" cy="38274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rtl="0">
                <a:spcAft>
                  <a:spcPts val="600"/>
                </a:spcAft>
                <a:buNone/>
                <a:defRPr/>
              </a:pPr>
              <a:r>
                <a:rPr lang="es-ES" sz="18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Introducción </a:t>
              </a:r>
              <a:r>
                <a:rPr lang="es-ES" sz="1800" dirty="0">
                  <a:solidFill>
                    <a:srgbClr val="D24726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5</a:t>
              </a:r>
              <a:endParaRPr lang="es-ES" sz="1800" dirty="0">
                <a:solidFill>
                  <a:srgbClr val="D24726"/>
                </a:solidFill>
                <a:cs typeface="Segoe UI"/>
              </a:endParaRPr>
            </a:p>
          </p:txBody>
        </p:sp>
      </p:grpSp>
      <p:grpSp>
        <p:nvGrpSpPr>
          <p:cNvPr id="43" name="Grupo 42">
            <a:extLst>
              <a:ext uri="{FF2B5EF4-FFF2-40B4-BE49-F238E27FC236}">
                <a16:creationId xmlns:a16="http://schemas.microsoft.com/office/drawing/2014/main" id="{429415C7-BCF6-4D50-7349-3EDF141AA96A}"/>
              </a:ext>
            </a:extLst>
          </p:cNvPr>
          <p:cNvGrpSpPr/>
          <p:nvPr/>
        </p:nvGrpSpPr>
        <p:grpSpPr>
          <a:xfrm>
            <a:off x="1564884" y="2508578"/>
            <a:ext cx="5101509" cy="430158"/>
            <a:chOff x="529024" y="2480893"/>
            <a:chExt cx="5101509" cy="430158"/>
          </a:xfrm>
        </p:grpSpPr>
        <p:grpSp>
          <p:nvGrpSpPr>
            <p:cNvPr id="33" name="Grupo 32" descr="Círculo pequeño con el número 2 en su interior para indicar que se encuentra en el paso 2">
              <a:extLst>
                <a:ext uri="{FF2B5EF4-FFF2-40B4-BE49-F238E27FC236}">
                  <a16:creationId xmlns:a16="http://schemas.microsoft.com/office/drawing/2014/main" id="{EC3091D3-74E6-FE68-731F-78F6B3E3C56B}"/>
                </a:ext>
              </a:extLst>
            </p:cNvPr>
            <p:cNvGrpSpPr/>
            <p:nvPr/>
          </p:nvGrpSpPr>
          <p:grpSpPr bwMode="blackWhite">
            <a:xfrm>
              <a:off x="529024" y="2480893"/>
              <a:ext cx="558179" cy="409838"/>
              <a:chOff x="6953426" y="711274"/>
              <a:chExt cx="558179" cy="409838"/>
            </a:xfrm>
          </p:grpSpPr>
          <p:sp>
            <p:nvSpPr>
              <p:cNvPr id="34" name="Elipse 33" descr="Círculo pequeño">
                <a:extLst>
                  <a:ext uri="{FF2B5EF4-FFF2-40B4-BE49-F238E27FC236}">
                    <a16:creationId xmlns:a16="http://schemas.microsoft.com/office/drawing/2014/main" id="{C6C0F737-1F41-B6C3-3D54-B759C44DD286}"/>
                  </a:ext>
                </a:extLst>
              </p:cNvPr>
              <p:cNvSpPr/>
              <p:nvPr/>
            </p:nvSpPr>
            <p:spPr bwMode="blackWhite">
              <a:xfrm>
                <a:off x="7025069" y="711274"/>
                <a:ext cx="409838" cy="409838"/>
              </a:xfrm>
              <a:prstGeom prst="ellipse">
                <a:avLst/>
              </a:prstGeom>
              <a:solidFill>
                <a:srgbClr val="D247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/>
              </a:p>
            </p:txBody>
          </p:sp>
          <p:sp>
            <p:nvSpPr>
              <p:cNvPr id="35" name="Cuadro de texto 34" descr="Número 2">
                <a:extLst>
                  <a:ext uri="{FF2B5EF4-FFF2-40B4-BE49-F238E27FC236}">
                    <a16:creationId xmlns:a16="http://schemas.microsoft.com/office/drawing/2014/main" id="{86E74D6D-2878-2CE4-ADED-565A0D0BE49B}"/>
                  </a:ext>
                </a:extLst>
              </p:cNvPr>
              <p:cNvSpPr txBox="1">
                <a:spLocks noChangeAspect="1"/>
              </p:cNvSpPr>
              <p:nvPr/>
            </p:nvSpPr>
            <p:spPr bwMode="blackWhite">
              <a:xfrm>
                <a:off x="6953426" y="727564"/>
                <a:ext cx="5581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s-ES" dirty="0">
                    <a:solidFill>
                      <a:schemeClr val="bg1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1</a:t>
                </a:r>
              </a:p>
            </p:txBody>
          </p:sp>
        </p:grpSp>
        <p:sp>
          <p:nvSpPr>
            <p:cNvPr id="26" name="Marcador de contenido 17">
              <a:extLst>
                <a:ext uri="{FF2B5EF4-FFF2-40B4-BE49-F238E27FC236}">
                  <a16:creationId xmlns:a16="http://schemas.microsoft.com/office/drawing/2014/main" id="{BF866CAC-0544-39CC-4D76-D259B3548686}"/>
                </a:ext>
              </a:extLst>
            </p:cNvPr>
            <p:cNvSpPr txBox="1">
              <a:spLocks/>
            </p:cNvSpPr>
            <p:nvPr/>
          </p:nvSpPr>
          <p:spPr>
            <a:xfrm>
              <a:off x="1044802" y="2528308"/>
              <a:ext cx="4585731" cy="38274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rtl="0">
                <a:spcAft>
                  <a:spcPts val="600"/>
                </a:spcAft>
                <a:buNone/>
                <a:defRPr/>
              </a:pPr>
              <a:r>
                <a:rPr lang="es-ES" sz="18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Nuestra tarea </a:t>
              </a:r>
              <a:r>
                <a:rPr lang="es-ES" sz="1800" dirty="0">
                  <a:solidFill>
                    <a:srgbClr val="D24726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7</a:t>
              </a:r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C0B6CA57-AF79-D924-4B9A-EB9616577060}"/>
              </a:ext>
            </a:extLst>
          </p:cNvPr>
          <p:cNvGrpSpPr/>
          <p:nvPr/>
        </p:nvGrpSpPr>
        <p:grpSpPr>
          <a:xfrm>
            <a:off x="1564884" y="3054276"/>
            <a:ext cx="7752243" cy="409838"/>
            <a:chOff x="521207" y="3194222"/>
            <a:chExt cx="7752243" cy="409838"/>
          </a:xfrm>
        </p:grpSpPr>
        <p:grpSp>
          <p:nvGrpSpPr>
            <p:cNvPr id="22" name="Grupo 21" descr="Círculo pequeño con el número 3 en su interior para indicar que se encuentra en el paso 3">
              <a:extLst>
                <a:ext uri="{FF2B5EF4-FFF2-40B4-BE49-F238E27FC236}">
                  <a16:creationId xmlns:a16="http://schemas.microsoft.com/office/drawing/2014/main" id="{20195D9A-9A1C-92F3-DB81-3F00DF36E80B}"/>
                </a:ext>
              </a:extLst>
            </p:cNvPr>
            <p:cNvGrpSpPr/>
            <p:nvPr/>
          </p:nvGrpSpPr>
          <p:grpSpPr bwMode="blackWhite">
            <a:xfrm>
              <a:off x="521207" y="3194222"/>
              <a:ext cx="558179" cy="409838"/>
              <a:chOff x="6953426" y="711274"/>
              <a:chExt cx="558179" cy="409838"/>
            </a:xfrm>
          </p:grpSpPr>
          <p:sp>
            <p:nvSpPr>
              <p:cNvPr id="24" name="Elipse 23" descr="Círculo pequeño">
                <a:extLst>
                  <a:ext uri="{FF2B5EF4-FFF2-40B4-BE49-F238E27FC236}">
                    <a16:creationId xmlns:a16="http://schemas.microsoft.com/office/drawing/2014/main" id="{3C242252-32CC-067A-25DE-E7C5015CF9EF}"/>
                  </a:ext>
                </a:extLst>
              </p:cNvPr>
              <p:cNvSpPr/>
              <p:nvPr/>
            </p:nvSpPr>
            <p:spPr bwMode="blackWhite">
              <a:xfrm>
                <a:off x="7025069" y="711274"/>
                <a:ext cx="409838" cy="409838"/>
              </a:xfrm>
              <a:prstGeom prst="ellipse">
                <a:avLst/>
              </a:prstGeom>
              <a:solidFill>
                <a:srgbClr val="D247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/>
              </a:p>
            </p:txBody>
          </p:sp>
          <p:sp>
            <p:nvSpPr>
              <p:cNvPr id="30" name="Cuadro de texto 29" descr="Número 3">
                <a:extLst>
                  <a:ext uri="{FF2B5EF4-FFF2-40B4-BE49-F238E27FC236}">
                    <a16:creationId xmlns:a16="http://schemas.microsoft.com/office/drawing/2014/main" id="{0650E7E7-DBCF-DB74-71CB-DB4B5263903F}"/>
                  </a:ext>
                </a:extLst>
              </p:cNvPr>
              <p:cNvSpPr txBox="1">
                <a:spLocks noChangeAspect="1"/>
              </p:cNvSpPr>
              <p:nvPr/>
            </p:nvSpPr>
            <p:spPr bwMode="blackWhite">
              <a:xfrm>
                <a:off x="6953426" y="727564"/>
                <a:ext cx="5581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s-ES" dirty="0">
                    <a:solidFill>
                      <a:schemeClr val="bg1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2</a:t>
                </a:r>
              </a:p>
            </p:txBody>
          </p:sp>
        </p:grpSp>
        <p:sp>
          <p:nvSpPr>
            <p:cNvPr id="27" name="Marcador de contenido 17">
              <a:extLst>
                <a:ext uri="{FF2B5EF4-FFF2-40B4-BE49-F238E27FC236}">
                  <a16:creationId xmlns:a16="http://schemas.microsoft.com/office/drawing/2014/main" id="{3A0222AC-7B90-9114-586A-C0367DD99E8D}"/>
                </a:ext>
              </a:extLst>
            </p:cNvPr>
            <p:cNvSpPr txBox="1">
              <a:spLocks/>
            </p:cNvSpPr>
            <p:nvPr/>
          </p:nvSpPr>
          <p:spPr>
            <a:xfrm>
              <a:off x="1044802" y="3238140"/>
              <a:ext cx="7228648" cy="31143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25000" lnSpcReduction="20000"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s-ES" sz="7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Un ejercicio necesario </a:t>
              </a:r>
              <a:r>
                <a:rPr lang="es-ES" sz="7200" dirty="0">
                  <a:solidFill>
                    <a:srgbClr val="D24726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9</a:t>
              </a:r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D6F29460-541A-06C4-94DF-48FF6B6EDF7F}"/>
              </a:ext>
            </a:extLst>
          </p:cNvPr>
          <p:cNvGrpSpPr/>
          <p:nvPr/>
        </p:nvGrpSpPr>
        <p:grpSpPr>
          <a:xfrm>
            <a:off x="1564884" y="3606261"/>
            <a:ext cx="5153436" cy="437750"/>
            <a:chOff x="498334" y="3731151"/>
            <a:chExt cx="5153436" cy="437750"/>
          </a:xfrm>
        </p:grpSpPr>
        <p:grpSp>
          <p:nvGrpSpPr>
            <p:cNvPr id="37" name="Grupo 36" descr="Círculo pequeño con el número 4 en su interior para indicar que se encuentra en el paso 4">
              <a:extLst>
                <a:ext uri="{FF2B5EF4-FFF2-40B4-BE49-F238E27FC236}">
                  <a16:creationId xmlns:a16="http://schemas.microsoft.com/office/drawing/2014/main" id="{9DD22F05-82E9-C5C2-88CF-3BD03B636780}"/>
                </a:ext>
              </a:extLst>
            </p:cNvPr>
            <p:cNvGrpSpPr/>
            <p:nvPr/>
          </p:nvGrpSpPr>
          <p:grpSpPr bwMode="blackWhite">
            <a:xfrm>
              <a:off x="498334" y="3731151"/>
              <a:ext cx="558179" cy="409838"/>
              <a:chOff x="6953426" y="711274"/>
              <a:chExt cx="558179" cy="409838"/>
            </a:xfrm>
          </p:grpSpPr>
          <p:sp>
            <p:nvSpPr>
              <p:cNvPr id="38" name="Elipse 37" descr="Círculo pequeño">
                <a:extLst>
                  <a:ext uri="{FF2B5EF4-FFF2-40B4-BE49-F238E27FC236}">
                    <a16:creationId xmlns:a16="http://schemas.microsoft.com/office/drawing/2014/main" id="{DE35E299-E3AB-1366-108C-2818E33A3356}"/>
                  </a:ext>
                </a:extLst>
              </p:cNvPr>
              <p:cNvSpPr/>
              <p:nvPr/>
            </p:nvSpPr>
            <p:spPr bwMode="blackWhite">
              <a:xfrm>
                <a:off x="7025069" y="711274"/>
                <a:ext cx="409838" cy="409838"/>
              </a:xfrm>
              <a:prstGeom prst="ellipse">
                <a:avLst/>
              </a:prstGeom>
              <a:solidFill>
                <a:srgbClr val="D247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/>
              </a:p>
            </p:txBody>
          </p:sp>
          <p:sp>
            <p:nvSpPr>
              <p:cNvPr id="39" name="Cuadro de texto 38" descr="Número 4">
                <a:extLst>
                  <a:ext uri="{FF2B5EF4-FFF2-40B4-BE49-F238E27FC236}">
                    <a16:creationId xmlns:a16="http://schemas.microsoft.com/office/drawing/2014/main" id="{B3767153-81AD-270D-9379-221366374445}"/>
                  </a:ext>
                </a:extLst>
              </p:cNvPr>
              <p:cNvSpPr txBox="1">
                <a:spLocks noChangeAspect="1"/>
              </p:cNvSpPr>
              <p:nvPr/>
            </p:nvSpPr>
            <p:spPr bwMode="blackWhite">
              <a:xfrm>
                <a:off x="6953426" y="727564"/>
                <a:ext cx="5581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s-ES" dirty="0">
                    <a:solidFill>
                      <a:schemeClr val="bg1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3</a:t>
                </a:r>
              </a:p>
            </p:txBody>
          </p:sp>
        </p:grpSp>
        <p:sp>
          <p:nvSpPr>
            <p:cNvPr id="28" name="Marcador de contenido 17">
              <a:extLst>
                <a:ext uri="{FF2B5EF4-FFF2-40B4-BE49-F238E27FC236}">
                  <a16:creationId xmlns:a16="http://schemas.microsoft.com/office/drawing/2014/main" id="{E00F8067-33EA-8DE5-3717-DD4E8C579A6A}"/>
                </a:ext>
              </a:extLst>
            </p:cNvPr>
            <p:cNvSpPr txBox="1">
              <a:spLocks/>
            </p:cNvSpPr>
            <p:nvPr/>
          </p:nvSpPr>
          <p:spPr>
            <a:xfrm>
              <a:off x="1066039" y="3786158"/>
              <a:ext cx="4585731" cy="38274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Aft>
                  <a:spcPts val="600"/>
                </a:spcAft>
                <a:buNone/>
                <a:defRPr/>
              </a:pPr>
              <a:r>
                <a:rPr lang="es-ES" sz="1800" dirty="0"/>
                <a:t>Primer encuentro: </a:t>
              </a:r>
              <a:r>
                <a:rPr lang="es-ES" sz="1800" b="1" dirty="0"/>
                <a:t>R</a:t>
              </a:r>
              <a:r>
                <a:rPr lang="es-ES" sz="1800" dirty="0"/>
                <a:t>econocer </a:t>
              </a:r>
              <a:r>
                <a:rPr lang="es-ES" sz="1800" dirty="0">
                  <a:solidFill>
                    <a:srgbClr val="D24726"/>
                  </a:solidFill>
                </a:rPr>
                <a:t>13</a:t>
              </a:r>
              <a:endParaRPr lang="es-ES" sz="1800" dirty="0">
                <a:solidFill>
                  <a:srgbClr val="D24726"/>
                </a:solidFill>
                <a:cs typeface="Segoe UI"/>
              </a:endParaRPr>
            </a:p>
          </p:txBody>
        </p: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FC1EB57B-6608-A5C6-76CC-7365829BABB8}"/>
              </a:ext>
            </a:extLst>
          </p:cNvPr>
          <p:cNvGrpSpPr/>
          <p:nvPr/>
        </p:nvGrpSpPr>
        <p:grpSpPr>
          <a:xfrm>
            <a:off x="1564884" y="4160055"/>
            <a:ext cx="7360752" cy="409838"/>
            <a:chOff x="486623" y="4274338"/>
            <a:chExt cx="7352975" cy="409838"/>
          </a:xfrm>
        </p:grpSpPr>
        <p:grpSp>
          <p:nvGrpSpPr>
            <p:cNvPr id="9" name="Grupo 8" descr="Círculo pequeño con el número 4 en su interior para indicar que se encuentra en el paso 4">
              <a:extLst>
                <a:ext uri="{FF2B5EF4-FFF2-40B4-BE49-F238E27FC236}">
                  <a16:creationId xmlns:a16="http://schemas.microsoft.com/office/drawing/2014/main" id="{F75D7288-EC66-9D04-369D-3BCF2DEAA040}"/>
                </a:ext>
              </a:extLst>
            </p:cNvPr>
            <p:cNvGrpSpPr/>
            <p:nvPr/>
          </p:nvGrpSpPr>
          <p:grpSpPr bwMode="blackWhite">
            <a:xfrm>
              <a:off x="486623" y="4274338"/>
              <a:ext cx="558179" cy="409838"/>
              <a:chOff x="6953426" y="711274"/>
              <a:chExt cx="558179" cy="409838"/>
            </a:xfrm>
          </p:grpSpPr>
          <p:sp>
            <p:nvSpPr>
              <p:cNvPr id="10" name="Elipse 9" descr="Círculo pequeño">
                <a:extLst>
                  <a:ext uri="{FF2B5EF4-FFF2-40B4-BE49-F238E27FC236}">
                    <a16:creationId xmlns:a16="http://schemas.microsoft.com/office/drawing/2014/main" id="{C74F09EF-B43D-AC7F-5D8C-06EACA93EA4E}"/>
                  </a:ext>
                </a:extLst>
              </p:cNvPr>
              <p:cNvSpPr/>
              <p:nvPr/>
            </p:nvSpPr>
            <p:spPr bwMode="blackWhite">
              <a:xfrm>
                <a:off x="7025069" y="711274"/>
                <a:ext cx="409838" cy="409838"/>
              </a:xfrm>
              <a:prstGeom prst="ellipse">
                <a:avLst/>
              </a:prstGeom>
              <a:solidFill>
                <a:srgbClr val="D247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/>
              </a:p>
            </p:txBody>
          </p:sp>
          <p:sp>
            <p:nvSpPr>
              <p:cNvPr id="11" name="Cuadro de texto 38" descr="Número 4">
                <a:extLst>
                  <a:ext uri="{FF2B5EF4-FFF2-40B4-BE49-F238E27FC236}">
                    <a16:creationId xmlns:a16="http://schemas.microsoft.com/office/drawing/2014/main" id="{DC4114C1-3DFD-EF66-2619-A76DA5D25C65}"/>
                  </a:ext>
                </a:extLst>
              </p:cNvPr>
              <p:cNvSpPr txBox="1">
                <a:spLocks noChangeAspect="1"/>
              </p:cNvSpPr>
              <p:nvPr/>
            </p:nvSpPr>
            <p:spPr bwMode="blackWhite">
              <a:xfrm>
                <a:off x="6953426" y="727564"/>
                <a:ext cx="5581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s-ES" dirty="0">
                    <a:solidFill>
                      <a:schemeClr val="bg1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4</a:t>
                </a:r>
              </a:p>
            </p:txBody>
          </p:sp>
        </p:grpSp>
        <p:sp>
          <p:nvSpPr>
            <p:cNvPr id="31" name="Marcador de contenido 17">
              <a:extLst>
                <a:ext uri="{FF2B5EF4-FFF2-40B4-BE49-F238E27FC236}">
                  <a16:creationId xmlns:a16="http://schemas.microsoft.com/office/drawing/2014/main" id="{4A4C6BC6-D690-D5FD-A753-775D55279D9B}"/>
                </a:ext>
              </a:extLst>
            </p:cNvPr>
            <p:cNvSpPr txBox="1">
              <a:spLocks/>
            </p:cNvSpPr>
            <p:nvPr/>
          </p:nvSpPr>
          <p:spPr>
            <a:xfrm>
              <a:off x="1054328" y="4298186"/>
              <a:ext cx="6785270" cy="38274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Aft>
                  <a:spcPts val="600"/>
                </a:spcAft>
                <a:buNone/>
                <a:defRPr/>
              </a:pPr>
              <a:r>
                <a:rPr lang="es-ES" sz="1800" dirty="0"/>
                <a:t>Segundo encuentro: </a:t>
              </a:r>
              <a:r>
                <a:rPr lang="es-ES" sz="1800" b="1" dirty="0"/>
                <a:t>I</a:t>
              </a:r>
              <a:r>
                <a:rPr lang="es-ES" sz="1800" dirty="0"/>
                <a:t>nterpretar </a:t>
              </a:r>
              <a:r>
                <a:rPr lang="es-ES" sz="1800" dirty="0">
                  <a:solidFill>
                    <a:srgbClr val="D24726"/>
                  </a:solidFill>
                </a:rPr>
                <a:t>17</a:t>
              </a:r>
              <a:endParaRPr lang="es-ES" sz="1800" dirty="0">
                <a:solidFill>
                  <a:srgbClr val="D24726"/>
                </a:solidFill>
                <a:cs typeface="Segoe UI"/>
              </a:endParaRPr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F0C33708-0F0B-EDFB-DE18-51B008447F5F}"/>
              </a:ext>
            </a:extLst>
          </p:cNvPr>
          <p:cNvGrpSpPr/>
          <p:nvPr/>
        </p:nvGrpSpPr>
        <p:grpSpPr>
          <a:xfrm>
            <a:off x="1564884" y="4737890"/>
            <a:ext cx="8071331" cy="460669"/>
            <a:chOff x="521207" y="4851139"/>
            <a:chExt cx="8071331" cy="460669"/>
          </a:xfrm>
        </p:grpSpPr>
        <p:grpSp>
          <p:nvGrpSpPr>
            <p:cNvPr id="12" name="Grupo 11" descr="Círculo pequeño con el número 4 en su interior para indicar que se encuentra en el paso 4">
              <a:extLst>
                <a:ext uri="{FF2B5EF4-FFF2-40B4-BE49-F238E27FC236}">
                  <a16:creationId xmlns:a16="http://schemas.microsoft.com/office/drawing/2014/main" id="{37ECB3D6-F1D5-56A0-940B-21B65284CF0A}"/>
                </a:ext>
              </a:extLst>
            </p:cNvPr>
            <p:cNvGrpSpPr/>
            <p:nvPr/>
          </p:nvGrpSpPr>
          <p:grpSpPr bwMode="blackWhite">
            <a:xfrm>
              <a:off x="521207" y="4851139"/>
              <a:ext cx="558179" cy="409838"/>
              <a:chOff x="6953426" y="711274"/>
              <a:chExt cx="558179" cy="409838"/>
            </a:xfrm>
          </p:grpSpPr>
          <p:sp>
            <p:nvSpPr>
              <p:cNvPr id="13" name="Elipse 12" descr="Círculo pequeño">
                <a:extLst>
                  <a:ext uri="{FF2B5EF4-FFF2-40B4-BE49-F238E27FC236}">
                    <a16:creationId xmlns:a16="http://schemas.microsoft.com/office/drawing/2014/main" id="{DB8E25E6-915E-258D-14F7-2250C7C156C0}"/>
                  </a:ext>
                </a:extLst>
              </p:cNvPr>
              <p:cNvSpPr/>
              <p:nvPr/>
            </p:nvSpPr>
            <p:spPr bwMode="blackWhite">
              <a:xfrm>
                <a:off x="7025069" y="711274"/>
                <a:ext cx="409838" cy="409838"/>
              </a:xfrm>
              <a:prstGeom prst="ellipse">
                <a:avLst/>
              </a:prstGeom>
              <a:solidFill>
                <a:srgbClr val="D247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/>
              </a:p>
            </p:txBody>
          </p:sp>
          <p:sp>
            <p:nvSpPr>
              <p:cNvPr id="14" name="Cuadro de texto 38" descr="Número 4">
                <a:extLst>
                  <a:ext uri="{FF2B5EF4-FFF2-40B4-BE49-F238E27FC236}">
                    <a16:creationId xmlns:a16="http://schemas.microsoft.com/office/drawing/2014/main" id="{BE649D3B-3C07-3653-BD81-A35C71D0D11B}"/>
                  </a:ext>
                </a:extLst>
              </p:cNvPr>
              <p:cNvSpPr txBox="1">
                <a:spLocks noChangeAspect="1"/>
              </p:cNvSpPr>
              <p:nvPr/>
            </p:nvSpPr>
            <p:spPr bwMode="blackWhite">
              <a:xfrm>
                <a:off x="6953426" y="727564"/>
                <a:ext cx="5581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s-ES" dirty="0">
                    <a:solidFill>
                      <a:schemeClr val="bg1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5</a:t>
                </a:r>
              </a:p>
            </p:txBody>
          </p:sp>
        </p:grpSp>
        <p:sp>
          <p:nvSpPr>
            <p:cNvPr id="41" name="Marcador de contenido 17">
              <a:extLst>
                <a:ext uri="{FF2B5EF4-FFF2-40B4-BE49-F238E27FC236}">
                  <a16:creationId xmlns:a16="http://schemas.microsoft.com/office/drawing/2014/main" id="{23DFCC33-B0AB-FE75-9B9B-E734FADE5B2E}"/>
                </a:ext>
              </a:extLst>
            </p:cNvPr>
            <p:cNvSpPr txBox="1">
              <a:spLocks/>
            </p:cNvSpPr>
            <p:nvPr/>
          </p:nvSpPr>
          <p:spPr>
            <a:xfrm>
              <a:off x="1067675" y="4929065"/>
              <a:ext cx="7524863" cy="38274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Aft>
                  <a:spcPts val="600"/>
                </a:spcAft>
                <a:buNone/>
                <a:defRPr/>
              </a:pPr>
              <a:r>
                <a:rPr lang="es-ES" sz="1800" dirty="0"/>
                <a:t>Tercer encuentro: </a:t>
              </a:r>
              <a:r>
                <a:rPr lang="es-ES" sz="1800" b="1" dirty="0"/>
                <a:t>E</a:t>
              </a:r>
              <a:r>
                <a:rPr lang="es-ES" sz="1800" dirty="0"/>
                <a:t>legir </a:t>
              </a:r>
              <a:r>
                <a:rPr lang="es-ES" sz="1800" dirty="0">
                  <a:solidFill>
                    <a:srgbClr val="D24726"/>
                  </a:solidFill>
                </a:rPr>
                <a:t>23</a:t>
              </a:r>
              <a:endParaRPr lang="es-ES" sz="1800" dirty="0">
                <a:solidFill>
                  <a:srgbClr val="D24726"/>
                </a:solidFill>
                <a:cs typeface="Segoe UI"/>
              </a:endParaRPr>
            </a:p>
          </p:txBody>
        </p:sp>
      </p:grpSp>
      <p:grpSp>
        <p:nvGrpSpPr>
          <p:cNvPr id="49" name="Grupo 48">
            <a:extLst>
              <a:ext uri="{FF2B5EF4-FFF2-40B4-BE49-F238E27FC236}">
                <a16:creationId xmlns:a16="http://schemas.microsoft.com/office/drawing/2014/main" id="{BDE11F6B-604B-190B-9324-5543E8757685}"/>
              </a:ext>
            </a:extLst>
          </p:cNvPr>
          <p:cNvGrpSpPr/>
          <p:nvPr/>
        </p:nvGrpSpPr>
        <p:grpSpPr>
          <a:xfrm>
            <a:off x="1564884" y="5305810"/>
            <a:ext cx="6834244" cy="426440"/>
            <a:chOff x="498334" y="5388068"/>
            <a:chExt cx="6834244" cy="426440"/>
          </a:xfrm>
        </p:grpSpPr>
        <p:grpSp>
          <p:nvGrpSpPr>
            <p:cNvPr id="15" name="Grupo 14" descr="Círculo pequeño con el número 4 en su interior para indicar que se encuentra en el paso 4">
              <a:extLst>
                <a:ext uri="{FF2B5EF4-FFF2-40B4-BE49-F238E27FC236}">
                  <a16:creationId xmlns:a16="http://schemas.microsoft.com/office/drawing/2014/main" id="{7A8E3571-06DB-9952-114D-6C10BE5054CE}"/>
                </a:ext>
              </a:extLst>
            </p:cNvPr>
            <p:cNvGrpSpPr/>
            <p:nvPr/>
          </p:nvGrpSpPr>
          <p:grpSpPr bwMode="blackWhite">
            <a:xfrm>
              <a:off x="498334" y="5388068"/>
              <a:ext cx="558179" cy="409838"/>
              <a:chOff x="6953426" y="711274"/>
              <a:chExt cx="558179" cy="409838"/>
            </a:xfrm>
          </p:grpSpPr>
          <p:sp>
            <p:nvSpPr>
              <p:cNvPr id="16" name="Elipse 15" descr="Círculo pequeño">
                <a:extLst>
                  <a:ext uri="{FF2B5EF4-FFF2-40B4-BE49-F238E27FC236}">
                    <a16:creationId xmlns:a16="http://schemas.microsoft.com/office/drawing/2014/main" id="{EBE8CE89-6205-B26B-CAD0-6F088AFCB450}"/>
                  </a:ext>
                </a:extLst>
              </p:cNvPr>
              <p:cNvSpPr/>
              <p:nvPr/>
            </p:nvSpPr>
            <p:spPr bwMode="blackWhite">
              <a:xfrm>
                <a:off x="7025069" y="711274"/>
                <a:ext cx="409838" cy="409838"/>
              </a:xfrm>
              <a:prstGeom prst="ellipse">
                <a:avLst/>
              </a:prstGeom>
              <a:solidFill>
                <a:srgbClr val="D247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/>
              </a:p>
            </p:txBody>
          </p:sp>
          <p:sp>
            <p:nvSpPr>
              <p:cNvPr id="17" name="Cuadro de texto 38" descr="Número 4">
                <a:extLst>
                  <a:ext uri="{FF2B5EF4-FFF2-40B4-BE49-F238E27FC236}">
                    <a16:creationId xmlns:a16="http://schemas.microsoft.com/office/drawing/2014/main" id="{ED444488-CA0E-42BC-6CD1-519BACCCAB85}"/>
                  </a:ext>
                </a:extLst>
              </p:cNvPr>
              <p:cNvSpPr txBox="1">
                <a:spLocks noChangeAspect="1"/>
              </p:cNvSpPr>
              <p:nvPr/>
            </p:nvSpPr>
            <p:spPr bwMode="blackWhite">
              <a:xfrm>
                <a:off x="6953426" y="727564"/>
                <a:ext cx="5581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s-ES" dirty="0">
                    <a:solidFill>
                      <a:schemeClr val="bg1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6</a:t>
                </a:r>
              </a:p>
            </p:txBody>
          </p:sp>
        </p:grpSp>
        <p:sp>
          <p:nvSpPr>
            <p:cNvPr id="42" name="Marcador de contenido 17">
              <a:extLst>
                <a:ext uri="{FF2B5EF4-FFF2-40B4-BE49-F238E27FC236}">
                  <a16:creationId xmlns:a16="http://schemas.microsoft.com/office/drawing/2014/main" id="{1CB2AE81-0598-F70E-68D7-AFE7A292788A}"/>
                </a:ext>
              </a:extLst>
            </p:cNvPr>
            <p:cNvSpPr txBox="1">
              <a:spLocks/>
            </p:cNvSpPr>
            <p:nvPr/>
          </p:nvSpPr>
          <p:spPr>
            <a:xfrm>
              <a:off x="1079386" y="5431765"/>
              <a:ext cx="6253192" cy="38274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Aft>
                  <a:spcPts val="600"/>
                </a:spcAft>
                <a:buNone/>
                <a:defRPr/>
              </a:pPr>
              <a:r>
                <a:rPr lang="es-ES" sz="1800" b="1" dirty="0"/>
                <a:t>Conversación Espiritual </a:t>
              </a:r>
              <a:r>
                <a:rPr lang="es-ES" sz="1800" dirty="0">
                  <a:solidFill>
                    <a:srgbClr val="D24726"/>
                  </a:solidFill>
                </a:rPr>
                <a:t>27</a:t>
              </a:r>
              <a:endParaRPr lang="es-ES" sz="1800" dirty="0">
                <a:solidFill>
                  <a:srgbClr val="D24726"/>
                </a:solidFill>
                <a:cs typeface="Segoe UI"/>
              </a:endParaRPr>
            </a:p>
          </p:txBody>
        </p:sp>
      </p:grpSp>
      <p:pic>
        <p:nvPicPr>
          <p:cNvPr id="52" name="Imagen 51" descr="Icono&#10;&#10;El contenido generado por IA puede ser incorrecto.">
            <a:extLst>
              <a:ext uri="{FF2B5EF4-FFF2-40B4-BE49-F238E27FC236}">
                <a16:creationId xmlns:a16="http://schemas.microsoft.com/office/drawing/2014/main" id="{CB5F5689-BD21-CA34-5D7E-3054BE03A7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473531" y="3838439"/>
            <a:ext cx="1294072" cy="1157431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2B7D031F-B5D9-13CB-D8DD-11B7101F7FC1}"/>
              </a:ext>
            </a:extLst>
          </p:cNvPr>
          <p:cNvGrpSpPr/>
          <p:nvPr/>
        </p:nvGrpSpPr>
        <p:grpSpPr>
          <a:xfrm>
            <a:off x="1550302" y="5821682"/>
            <a:ext cx="6834244" cy="426440"/>
            <a:chOff x="498334" y="5388068"/>
            <a:chExt cx="6834244" cy="426440"/>
          </a:xfrm>
        </p:grpSpPr>
        <p:grpSp>
          <p:nvGrpSpPr>
            <p:cNvPr id="3" name="Grupo 2" descr="Círculo pequeño con el número 4 en su interior para indicar que se encuentra en el paso 4">
              <a:extLst>
                <a:ext uri="{FF2B5EF4-FFF2-40B4-BE49-F238E27FC236}">
                  <a16:creationId xmlns:a16="http://schemas.microsoft.com/office/drawing/2014/main" id="{CD50811C-EBAB-0E4D-AA5C-60B20FF1AC26}"/>
                </a:ext>
              </a:extLst>
            </p:cNvPr>
            <p:cNvGrpSpPr/>
            <p:nvPr/>
          </p:nvGrpSpPr>
          <p:grpSpPr bwMode="blackWhite">
            <a:xfrm>
              <a:off x="498334" y="5388068"/>
              <a:ext cx="558179" cy="409838"/>
              <a:chOff x="6953426" y="711274"/>
              <a:chExt cx="558179" cy="409838"/>
            </a:xfrm>
          </p:grpSpPr>
          <p:sp>
            <p:nvSpPr>
              <p:cNvPr id="6" name="Elipse 5" descr="Círculo pequeño">
                <a:extLst>
                  <a:ext uri="{FF2B5EF4-FFF2-40B4-BE49-F238E27FC236}">
                    <a16:creationId xmlns:a16="http://schemas.microsoft.com/office/drawing/2014/main" id="{45E6D731-A1D6-1D0A-68EE-B9F62E6BC977}"/>
                  </a:ext>
                </a:extLst>
              </p:cNvPr>
              <p:cNvSpPr/>
              <p:nvPr/>
            </p:nvSpPr>
            <p:spPr bwMode="blackWhite">
              <a:xfrm>
                <a:off x="7025069" y="711274"/>
                <a:ext cx="409838" cy="409838"/>
              </a:xfrm>
              <a:prstGeom prst="ellipse">
                <a:avLst/>
              </a:prstGeom>
              <a:solidFill>
                <a:srgbClr val="D247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/>
              </a:p>
            </p:txBody>
          </p:sp>
          <p:sp>
            <p:nvSpPr>
              <p:cNvPr id="7" name="Cuadro de texto 38" descr="Número 4">
                <a:extLst>
                  <a:ext uri="{FF2B5EF4-FFF2-40B4-BE49-F238E27FC236}">
                    <a16:creationId xmlns:a16="http://schemas.microsoft.com/office/drawing/2014/main" id="{1C1771BE-20BB-8467-FA8E-3A4A5F957C68}"/>
                  </a:ext>
                </a:extLst>
              </p:cNvPr>
              <p:cNvSpPr txBox="1">
                <a:spLocks noChangeAspect="1"/>
              </p:cNvSpPr>
              <p:nvPr/>
            </p:nvSpPr>
            <p:spPr bwMode="blackWhite">
              <a:xfrm>
                <a:off x="6953426" y="727564"/>
                <a:ext cx="5581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s-ES" dirty="0">
                    <a:solidFill>
                      <a:schemeClr val="bg1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7</a:t>
                </a:r>
              </a:p>
            </p:txBody>
          </p:sp>
        </p:grpSp>
        <p:sp>
          <p:nvSpPr>
            <p:cNvPr id="5" name="Marcador de contenido 17">
              <a:extLst>
                <a:ext uri="{FF2B5EF4-FFF2-40B4-BE49-F238E27FC236}">
                  <a16:creationId xmlns:a16="http://schemas.microsoft.com/office/drawing/2014/main" id="{3B059BD6-603C-EF93-8D38-9328FD86735E}"/>
                </a:ext>
              </a:extLst>
            </p:cNvPr>
            <p:cNvSpPr txBox="1">
              <a:spLocks/>
            </p:cNvSpPr>
            <p:nvPr/>
          </p:nvSpPr>
          <p:spPr>
            <a:xfrm>
              <a:off x="1079386" y="5431765"/>
              <a:ext cx="6253192" cy="38274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Aft>
                  <a:spcPts val="600"/>
                </a:spcAft>
                <a:buNone/>
                <a:defRPr/>
              </a:pPr>
              <a:r>
                <a:rPr lang="es-ES" sz="1800" dirty="0"/>
                <a:t>Un proceso compartido </a:t>
              </a:r>
              <a:r>
                <a:rPr lang="es-ES" sz="1800" dirty="0">
                  <a:solidFill>
                    <a:srgbClr val="D24726"/>
                  </a:solidFill>
                </a:rPr>
                <a:t>35</a:t>
              </a:r>
              <a:endParaRPr lang="es-ES" sz="1800" dirty="0">
                <a:solidFill>
                  <a:srgbClr val="D24726"/>
                </a:solidFill>
                <a:cs typeface="Segoe UI"/>
              </a:endParaRPr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3C0B30DB-246A-1B39-2ADD-44120D2840C1}"/>
              </a:ext>
            </a:extLst>
          </p:cNvPr>
          <p:cNvSpPr txBox="1"/>
          <p:nvPr/>
        </p:nvSpPr>
        <p:spPr>
          <a:xfrm>
            <a:off x="6247213" y="3744754"/>
            <a:ext cx="396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D24726"/>
                </a:solidFill>
              </a:rPr>
              <a:t>R</a:t>
            </a:r>
          </a:p>
          <a:p>
            <a:pPr algn="ctr"/>
            <a:r>
              <a:rPr lang="es-ES" sz="2400" b="1" dirty="0">
                <a:solidFill>
                  <a:srgbClr val="D24726"/>
                </a:solidFill>
              </a:rPr>
              <a:t>I</a:t>
            </a:r>
          </a:p>
          <a:p>
            <a:pPr algn="ctr"/>
            <a:r>
              <a:rPr lang="es-ES" sz="2400" b="1" dirty="0">
                <a:solidFill>
                  <a:srgbClr val="D24726"/>
                </a:solidFill>
              </a:rPr>
              <a:t>E</a:t>
            </a:r>
          </a:p>
        </p:txBody>
      </p:sp>
      <p:sp>
        <p:nvSpPr>
          <p:cNvPr id="23" name="Cerrar corchete 22">
            <a:extLst>
              <a:ext uri="{FF2B5EF4-FFF2-40B4-BE49-F238E27FC236}">
                <a16:creationId xmlns:a16="http://schemas.microsoft.com/office/drawing/2014/main" id="{BE5DE763-368C-FF2B-B53E-546B83F8FC9E}"/>
              </a:ext>
            </a:extLst>
          </p:cNvPr>
          <p:cNvSpPr/>
          <p:nvPr/>
        </p:nvSpPr>
        <p:spPr>
          <a:xfrm>
            <a:off x="5871331" y="3733603"/>
            <a:ext cx="266477" cy="1200329"/>
          </a:xfrm>
          <a:prstGeom prst="rightBracket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02060"/>
              </a:solidFill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249481F6-1C0D-6703-2464-EFAD2AB0B95E}"/>
              </a:ext>
            </a:extLst>
          </p:cNvPr>
          <p:cNvSpPr/>
          <p:nvPr/>
        </p:nvSpPr>
        <p:spPr>
          <a:xfrm>
            <a:off x="1550302" y="3581921"/>
            <a:ext cx="558179" cy="282789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02060"/>
              </a:solidFill>
            </a:endParaRPr>
          </a:p>
        </p:txBody>
      </p:sp>
      <p:sp>
        <p:nvSpPr>
          <p:cNvPr id="32" name="Globo: flecha derecha 31">
            <a:extLst>
              <a:ext uri="{FF2B5EF4-FFF2-40B4-BE49-F238E27FC236}">
                <a16:creationId xmlns:a16="http://schemas.microsoft.com/office/drawing/2014/main" id="{2BC5090A-CF5A-B9DD-E399-C7954A0D8319}"/>
              </a:ext>
            </a:extLst>
          </p:cNvPr>
          <p:cNvSpPr/>
          <p:nvPr/>
        </p:nvSpPr>
        <p:spPr>
          <a:xfrm>
            <a:off x="635194" y="600625"/>
            <a:ext cx="582431" cy="487635"/>
          </a:xfrm>
          <a:prstGeom prst="rightArrow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/>
              <a:t>2</a:t>
            </a:r>
          </a:p>
        </p:txBody>
      </p:sp>
      <p:pic>
        <p:nvPicPr>
          <p:cNvPr id="40" name="Gráfico 39">
            <a:extLst>
              <a:ext uri="{FF2B5EF4-FFF2-40B4-BE49-F238E27FC236}">
                <a16:creationId xmlns:a16="http://schemas.microsoft.com/office/drawing/2014/main" id="{694A039F-CF08-5F85-82E6-4E4D460376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0261958" y="4813677"/>
            <a:ext cx="1189948" cy="127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967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1207" y="448056"/>
            <a:ext cx="10806435" cy="640080"/>
          </a:xfrm>
        </p:spPr>
        <p:txBody>
          <a:bodyPr rtlCol="0">
            <a:normAutofit/>
          </a:bodyPr>
          <a:lstStyle/>
          <a:p>
            <a:pPr lvl="0" rtl="0"/>
            <a:r>
              <a:rPr lang="es-ES" dirty="0">
                <a:cs typeface="Segoe UI Light" panose="020B0502040204020203" pitchFamily="34" charset="0"/>
              </a:rPr>
              <a:t>SEPARATA para el Trabajo por Grupos. Curso 2025-2026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C1E70AF7-AEBC-1056-05E5-FE27B0C4809E}"/>
              </a:ext>
            </a:extLst>
          </p:cNvPr>
          <p:cNvGrpSpPr/>
          <p:nvPr/>
        </p:nvGrpSpPr>
        <p:grpSpPr>
          <a:xfrm>
            <a:off x="650878" y="1518404"/>
            <a:ext cx="3600418" cy="539371"/>
            <a:chOff x="650878" y="1518404"/>
            <a:chExt cx="3600418" cy="539371"/>
          </a:xfrm>
        </p:grpSpPr>
        <p:sp>
          <p:nvSpPr>
            <p:cNvPr id="3" name="Flecha: pentágono 2">
              <a:extLst>
                <a:ext uri="{FF2B5EF4-FFF2-40B4-BE49-F238E27FC236}">
                  <a16:creationId xmlns:a16="http://schemas.microsoft.com/office/drawing/2014/main" id="{107B55E3-262D-5CC5-B080-3C2BDC59253B}"/>
                </a:ext>
              </a:extLst>
            </p:cNvPr>
            <p:cNvSpPr/>
            <p:nvPr/>
          </p:nvSpPr>
          <p:spPr>
            <a:xfrm>
              <a:off x="650878" y="1518404"/>
              <a:ext cx="720739" cy="522674"/>
            </a:xfrm>
            <a:prstGeom prst="homePlate">
              <a:avLst/>
            </a:prstGeom>
            <a:solidFill>
              <a:schemeClr val="accent5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1</a:t>
              </a:r>
            </a:p>
          </p:txBody>
        </p:sp>
        <p:sp>
          <p:nvSpPr>
            <p:cNvPr id="4" name="Marcador de contenido 17">
              <a:extLst>
                <a:ext uri="{FF2B5EF4-FFF2-40B4-BE49-F238E27FC236}">
                  <a16:creationId xmlns:a16="http://schemas.microsoft.com/office/drawing/2014/main" id="{2FE9BFDC-9193-8B11-EEC4-D3B9B6F10144}"/>
                </a:ext>
              </a:extLst>
            </p:cNvPr>
            <p:cNvSpPr txBox="1">
              <a:spLocks/>
            </p:cNvSpPr>
            <p:nvPr/>
          </p:nvSpPr>
          <p:spPr>
            <a:xfrm>
              <a:off x="1371617" y="1656189"/>
              <a:ext cx="2879679" cy="40158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rtl="0">
                <a:spcAft>
                  <a:spcPts val="2000"/>
                </a:spcAft>
                <a:buNone/>
              </a:pPr>
              <a:r>
                <a:rPr lang="es-ES" sz="24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RECONOCER</a:t>
              </a:r>
              <a:endParaRPr lang="es-ES" sz="2400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BCCFE7DA-2EE5-F7EA-F5FD-9232BF7E56FA}"/>
              </a:ext>
            </a:extLst>
          </p:cNvPr>
          <p:cNvGrpSpPr/>
          <p:nvPr/>
        </p:nvGrpSpPr>
        <p:grpSpPr>
          <a:xfrm>
            <a:off x="4117745" y="1510055"/>
            <a:ext cx="3600418" cy="539371"/>
            <a:chOff x="650878" y="1518404"/>
            <a:chExt cx="3600418" cy="539371"/>
          </a:xfrm>
        </p:grpSpPr>
        <p:sp>
          <p:nvSpPr>
            <p:cNvPr id="8" name="Flecha: pentágono 7">
              <a:extLst>
                <a:ext uri="{FF2B5EF4-FFF2-40B4-BE49-F238E27FC236}">
                  <a16:creationId xmlns:a16="http://schemas.microsoft.com/office/drawing/2014/main" id="{1963204A-E50E-B060-BD5E-B01159B1860E}"/>
                </a:ext>
              </a:extLst>
            </p:cNvPr>
            <p:cNvSpPr/>
            <p:nvPr/>
          </p:nvSpPr>
          <p:spPr>
            <a:xfrm>
              <a:off x="650878" y="1518404"/>
              <a:ext cx="720739" cy="522674"/>
            </a:xfrm>
            <a:prstGeom prst="homePlate">
              <a:avLst/>
            </a:prstGeom>
            <a:solidFill>
              <a:schemeClr val="accent6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2</a:t>
              </a:r>
            </a:p>
          </p:txBody>
        </p:sp>
        <p:sp>
          <p:nvSpPr>
            <p:cNvPr id="10" name="Marcador de contenido 17">
              <a:extLst>
                <a:ext uri="{FF2B5EF4-FFF2-40B4-BE49-F238E27FC236}">
                  <a16:creationId xmlns:a16="http://schemas.microsoft.com/office/drawing/2014/main" id="{C17D8A90-7EBA-F93F-AFE4-855C787D93D0}"/>
                </a:ext>
              </a:extLst>
            </p:cNvPr>
            <p:cNvSpPr txBox="1">
              <a:spLocks/>
            </p:cNvSpPr>
            <p:nvPr/>
          </p:nvSpPr>
          <p:spPr>
            <a:xfrm>
              <a:off x="1371617" y="1656189"/>
              <a:ext cx="2879679" cy="40158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rtl="0">
                <a:spcAft>
                  <a:spcPts val="2000"/>
                </a:spcAft>
                <a:buNone/>
              </a:pPr>
              <a:r>
                <a:rPr lang="es-ES" sz="24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INTERPRETAR</a:t>
              </a:r>
              <a:endParaRPr lang="es-ES" sz="2400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C2942F9-AAE2-182E-5CB9-802AC056AC4D}"/>
              </a:ext>
            </a:extLst>
          </p:cNvPr>
          <p:cNvGrpSpPr/>
          <p:nvPr/>
        </p:nvGrpSpPr>
        <p:grpSpPr>
          <a:xfrm>
            <a:off x="7584612" y="1493358"/>
            <a:ext cx="3600418" cy="539371"/>
            <a:chOff x="650878" y="1518404"/>
            <a:chExt cx="3600418" cy="539371"/>
          </a:xfrm>
        </p:grpSpPr>
        <p:sp>
          <p:nvSpPr>
            <p:cNvPr id="14" name="Flecha: pentágono 13">
              <a:extLst>
                <a:ext uri="{FF2B5EF4-FFF2-40B4-BE49-F238E27FC236}">
                  <a16:creationId xmlns:a16="http://schemas.microsoft.com/office/drawing/2014/main" id="{91BF7369-51FD-D513-AB4E-761DF19D2CD9}"/>
                </a:ext>
              </a:extLst>
            </p:cNvPr>
            <p:cNvSpPr/>
            <p:nvPr/>
          </p:nvSpPr>
          <p:spPr>
            <a:xfrm>
              <a:off x="650878" y="1518404"/>
              <a:ext cx="720739" cy="522674"/>
            </a:xfrm>
            <a:prstGeom prst="homePlate">
              <a:avLst/>
            </a:prstGeom>
            <a:solidFill>
              <a:schemeClr val="accent4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3</a:t>
              </a:r>
            </a:p>
          </p:txBody>
        </p:sp>
        <p:sp>
          <p:nvSpPr>
            <p:cNvPr id="15" name="Marcador de contenido 17">
              <a:extLst>
                <a:ext uri="{FF2B5EF4-FFF2-40B4-BE49-F238E27FC236}">
                  <a16:creationId xmlns:a16="http://schemas.microsoft.com/office/drawing/2014/main" id="{40CB535D-56CF-2F88-87F0-78016D73F521}"/>
                </a:ext>
              </a:extLst>
            </p:cNvPr>
            <p:cNvSpPr txBox="1">
              <a:spLocks/>
            </p:cNvSpPr>
            <p:nvPr/>
          </p:nvSpPr>
          <p:spPr>
            <a:xfrm>
              <a:off x="1371617" y="1656189"/>
              <a:ext cx="2879679" cy="40158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rtl="0">
                <a:spcAft>
                  <a:spcPts val="2000"/>
                </a:spcAft>
                <a:buNone/>
              </a:pPr>
              <a:r>
                <a:rPr lang="es-ES" sz="24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ELEGIR</a:t>
              </a:r>
              <a:endParaRPr lang="es-ES" sz="2400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6" name="TextShape 5">
            <a:extLst>
              <a:ext uri="{FF2B5EF4-FFF2-40B4-BE49-F238E27FC236}">
                <a16:creationId xmlns:a16="http://schemas.microsoft.com/office/drawing/2014/main" id="{ACCD9857-97F5-DEB1-06D2-753A1C5116D0}"/>
              </a:ext>
            </a:extLst>
          </p:cNvPr>
          <p:cNvSpPr txBox="1"/>
          <p:nvPr/>
        </p:nvSpPr>
        <p:spPr>
          <a:xfrm>
            <a:off x="936660" y="2625828"/>
            <a:ext cx="6829396" cy="280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fontScale="96000"/>
          </a:bodyPr>
          <a:lstStyle/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100" b="0" strike="noStrike" spc="-1" dirty="0">
                <a:latin typeface="Segoe UI "/>
              </a:rPr>
              <a:t>Nuestra propuesta: </a:t>
            </a:r>
            <a:r>
              <a:rPr lang="es-ES" sz="2100" b="1" strike="noStrike" spc="-1" dirty="0">
                <a:latin typeface="Segoe UI "/>
              </a:rPr>
              <a:t>3 reuniones, al menos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100" b="1" strike="noStrike" spc="-1" dirty="0">
                <a:latin typeface="Segoe UI "/>
              </a:rPr>
              <a:t>Reflexión-oración personal previa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100" spc="-1" dirty="0">
                <a:latin typeface="Segoe UI "/>
              </a:rPr>
              <a:t>R</a:t>
            </a:r>
            <a:r>
              <a:rPr lang="es-ES" sz="2100" b="0" strike="noStrike" spc="-1" dirty="0">
                <a:latin typeface="Segoe UI "/>
              </a:rPr>
              <a:t>euniones: </a:t>
            </a:r>
          </a:p>
          <a:p>
            <a:pPr marL="864000" lvl="1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100" b="0" strike="noStrike" spc="-1" dirty="0">
                <a:latin typeface="Segoe UI "/>
              </a:rPr>
              <a:t>Encuentro con otros + presencia del Espíritu</a:t>
            </a:r>
          </a:p>
          <a:p>
            <a:pPr marL="864000" lvl="1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100" b="0" strike="noStrike" spc="-1" dirty="0">
                <a:latin typeface="Segoe UI "/>
              </a:rPr>
              <a:t>Oración inicial</a:t>
            </a:r>
          </a:p>
          <a:p>
            <a:pPr marL="864000" lvl="1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100" b="0" strike="noStrike" spc="-1" dirty="0">
                <a:latin typeface="Segoe UI "/>
              </a:rPr>
              <a:t>Síntesis de lo discernido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s-ES" sz="2000" b="0" strike="noStrike" spc="-1" dirty="0">
              <a:latin typeface="Segoe UI "/>
            </a:endParaRPr>
          </a:p>
        </p:txBody>
      </p:sp>
      <p:sp>
        <p:nvSpPr>
          <p:cNvPr id="17" name="CustomShape 6">
            <a:extLst>
              <a:ext uri="{FF2B5EF4-FFF2-40B4-BE49-F238E27FC236}">
                <a16:creationId xmlns:a16="http://schemas.microsoft.com/office/drawing/2014/main" id="{3EC3DA26-BFFC-AA88-96BC-BA77D7E87DDD}"/>
              </a:ext>
            </a:extLst>
          </p:cNvPr>
          <p:cNvSpPr/>
          <p:nvPr/>
        </p:nvSpPr>
        <p:spPr>
          <a:xfrm>
            <a:off x="7840643" y="2868923"/>
            <a:ext cx="3933625" cy="1566600"/>
          </a:xfrm>
          <a:prstGeom prst="ellipse">
            <a:avLst/>
          </a:prstGeom>
          <a:solidFill>
            <a:srgbClr val="C7243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algn="ctr"/>
            <a:r>
              <a:rPr lang="es-ES" b="1" i="1" strike="noStrike" spc="-1" dirty="0">
                <a:solidFill>
                  <a:srgbClr val="FFFFFF"/>
                </a:solidFill>
                <a:latin typeface="Segoe UI "/>
              </a:rPr>
              <a:t>Objetivo</a:t>
            </a:r>
            <a:endParaRPr lang="es-ES" b="0" strike="noStrike" spc="-1" dirty="0">
              <a:solidFill>
                <a:srgbClr val="FFFFFF"/>
              </a:solidFill>
              <a:latin typeface="Segoe UI "/>
            </a:endParaRPr>
          </a:p>
          <a:p>
            <a:pPr algn="ctr"/>
            <a:r>
              <a:rPr lang="es-ES" b="0" strike="noStrike" spc="-1" dirty="0">
                <a:solidFill>
                  <a:srgbClr val="FFFFFF"/>
                </a:solidFill>
                <a:latin typeface="Segoe UI "/>
              </a:rPr>
              <a:t>Discernimiento para activar</a:t>
            </a:r>
          </a:p>
          <a:p>
            <a:pPr algn="ctr"/>
            <a:r>
              <a:rPr lang="es-ES" b="0" strike="noStrike" spc="-1" dirty="0">
                <a:solidFill>
                  <a:srgbClr val="FFFFFF"/>
                </a:solidFill>
                <a:latin typeface="Segoe UI "/>
              </a:rPr>
              <a:t>procesos (</a:t>
            </a:r>
            <a:r>
              <a:rPr lang="es-ES" spc="-1" dirty="0">
                <a:solidFill>
                  <a:srgbClr val="FFFFFF"/>
                </a:solidFill>
                <a:latin typeface="Segoe UI "/>
              </a:rPr>
              <a:t>parroquia</a:t>
            </a:r>
            <a:r>
              <a:rPr lang="es-ES" b="0" strike="noStrike" spc="-1" dirty="0">
                <a:solidFill>
                  <a:srgbClr val="FFFFFF"/>
                </a:solidFill>
                <a:latin typeface="Segoe UI "/>
              </a:rPr>
              <a:t>, diócesis...)</a:t>
            </a:r>
          </a:p>
        </p:txBody>
      </p:sp>
    </p:spTree>
    <p:extLst>
      <p:ext uri="{BB962C8B-B14F-4D97-AF65-F5344CB8AC3E}">
        <p14:creationId xmlns:p14="http://schemas.microsoft.com/office/powerpoint/2010/main" val="132867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8B084-ADCA-BC7A-87F0-A58CF8B6D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231828-E504-EE4A-2592-277132DE5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0806435" cy="640080"/>
          </a:xfrm>
        </p:spPr>
        <p:txBody>
          <a:bodyPr rtlCol="0">
            <a:normAutofit/>
          </a:bodyPr>
          <a:lstStyle/>
          <a:p>
            <a:pPr lvl="0" rtl="0"/>
            <a:r>
              <a:rPr lang="es-ES" dirty="0">
                <a:cs typeface="Segoe UI Light" panose="020B0502040204020203" pitchFamily="34" charset="0"/>
              </a:rPr>
              <a:t>Encuentro 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A3AE5557-4524-B1FF-E8D6-FCE384CE96E6}"/>
              </a:ext>
            </a:extLst>
          </p:cNvPr>
          <p:cNvGrpSpPr/>
          <p:nvPr/>
        </p:nvGrpSpPr>
        <p:grpSpPr>
          <a:xfrm>
            <a:off x="2317536" y="548765"/>
            <a:ext cx="3600418" cy="539371"/>
            <a:chOff x="650878" y="1518404"/>
            <a:chExt cx="3600418" cy="539371"/>
          </a:xfrm>
        </p:grpSpPr>
        <p:sp>
          <p:nvSpPr>
            <p:cNvPr id="3" name="Flecha: pentágono 2">
              <a:extLst>
                <a:ext uri="{FF2B5EF4-FFF2-40B4-BE49-F238E27FC236}">
                  <a16:creationId xmlns:a16="http://schemas.microsoft.com/office/drawing/2014/main" id="{CDAD5779-4672-5FDC-3405-FFA526BA725D}"/>
                </a:ext>
              </a:extLst>
            </p:cNvPr>
            <p:cNvSpPr/>
            <p:nvPr/>
          </p:nvSpPr>
          <p:spPr>
            <a:xfrm>
              <a:off x="650878" y="1518404"/>
              <a:ext cx="720739" cy="522674"/>
            </a:xfrm>
            <a:prstGeom prst="homePlate">
              <a:avLst/>
            </a:prstGeom>
            <a:solidFill>
              <a:schemeClr val="accent5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1</a:t>
              </a:r>
            </a:p>
          </p:txBody>
        </p:sp>
        <p:sp>
          <p:nvSpPr>
            <p:cNvPr id="4" name="Marcador de contenido 17">
              <a:extLst>
                <a:ext uri="{FF2B5EF4-FFF2-40B4-BE49-F238E27FC236}">
                  <a16:creationId xmlns:a16="http://schemas.microsoft.com/office/drawing/2014/main" id="{476301AC-B067-BCA1-3668-6A45ED8B7476}"/>
                </a:ext>
              </a:extLst>
            </p:cNvPr>
            <p:cNvSpPr txBox="1">
              <a:spLocks/>
            </p:cNvSpPr>
            <p:nvPr/>
          </p:nvSpPr>
          <p:spPr>
            <a:xfrm>
              <a:off x="1371617" y="1656189"/>
              <a:ext cx="2879679" cy="40158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rtl="0">
                <a:spcAft>
                  <a:spcPts val="2000"/>
                </a:spcAft>
                <a:buNone/>
              </a:pPr>
              <a:r>
                <a:rPr lang="es-ES" sz="24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RECONOCER</a:t>
              </a:r>
              <a:endParaRPr lang="es-ES" sz="2400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5" name="TextShape 3">
            <a:extLst>
              <a:ext uri="{FF2B5EF4-FFF2-40B4-BE49-F238E27FC236}">
                <a16:creationId xmlns:a16="http://schemas.microsoft.com/office/drawing/2014/main" id="{0F3BF2F9-C1BF-182C-85BE-5E7CE3E375A6}"/>
              </a:ext>
            </a:extLst>
          </p:cNvPr>
          <p:cNvSpPr txBox="1"/>
          <p:nvPr/>
        </p:nvSpPr>
        <p:spPr>
          <a:xfrm>
            <a:off x="521207" y="1588728"/>
            <a:ext cx="10806435" cy="493039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strike="noStrike" spc="-1" dirty="0">
                <a:latin typeface="Segoe UI "/>
              </a:rPr>
              <a:t>Mirar con los ojos de Dios</a:t>
            </a:r>
            <a:r>
              <a:rPr lang="es-ES" sz="2000" b="0" strike="noStrike" spc="-1" dirty="0">
                <a:latin typeface="Segoe UI "/>
              </a:rPr>
              <a:t>:</a:t>
            </a:r>
          </a:p>
          <a:p>
            <a:pPr marL="864000" lvl="1" indent="-324000">
              <a:spcAft>
                <a:spcPts val="600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900" b="0" strike="noStrike" spc="-1" dirty="0">
                <a:latin typeface="Segoe UI "/>
              </a:rPr>
              <a:t>Cultivar </a:t>
            </a:r>
            <a:r>
              <a:rPr lang="es-ES" sz="1900" spc="-1" dirty="0">
                <a:solidFill>
                  <a:srgbClr val="D24726"/>
                </a:solidFill>
                <a:latin typeface="Segoe UI "/>
              </a:rPr>
              <a:t>mirada interior</a:t>
            </a:r>
          </a:p>
          <a:p>
            <a:pPr marL="864000" lvl="1" indent="-324000">
              <a:spcAft>
                <a:spcPts val="600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900" spc="-1" dirty="0">
                <a:latin typeface="Segoe UI "/>
              </a:rPr>
              <a:t>Observar </a:t>
            </a:r>
            <a:r>
              <a:rPr lang="es-ES" sz="1900" spc="-1" dirty="0">
                <a:solidFill>
                  <a:srgbClr val="D24726"/>
                </a:solidFill>
                <a:latin typeface="Segoe UI "/>
              </a:rPr>
              <a:t>nuestra comunidad</a:t>
            </a:r>
            <a:r>
              <a:rPr lang="es-ES" sz="1900" strike="noStrike" spc="-1" dirty="0">
                <a:latin typeface="Segoe UI "/>
              </a:rPr>
              <a:t>, con sus luces y sus carencias</a:t>
            </a:r>
          </a:p>
          <a:p>
            <a:pPr marL="432000" indent="-324000"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strike="noStrike" spc="-1" dirty="0">
                <a:latin typeface="Segoe UI "/>
              </a:rPr>
              <a:t>Sobre Presencia en la Vida Pública</a:t>
            </a:r>
            <a:r>
              <a:rPr lang="es-ES" sz="2000" b="0" strike="noStrike" spc="-1" dirty="0">
                <a:latin typeface="Segoe UI "/>
              </a:rPr>
              <a:t>:</a:t>
            </a:r>
          </a:p>
          <a:p>
            <a:pPr marL="723900" indent="-342900">
              <a:spcAft>
                <a:spcPts val="600"/>
              </a:spcAft>
              <a:buSzPct val="75000"/>
              <a:buFont typeface="Wingdings" panose="05000000000000000000" pitchFamily="2" charset="2"/>
              <a:buChar char="ü"/>
            </a:pPr>
            <a:r>
              <a:rPr lang="es" sz="1900" i="1" spc="-1" dirty="0">
                <a:solidFill>
                  <a:srgbClr val="D24726"/>
                </a:solidFill>
                <a:latin typeface="Segoe UI "/>
              </a:rPr>
              <a:t>¿Me planteo si mi presencia en los distintos ámbitos de mi vida es evangélicamente transformadora? </a:t>
            </a:r>
          </a:p>
          <a:p>
            <a:pPr marL="723900" indent="-342900">
              <a:spcAft>
                <a:spcPts val="1001"/>
              </a:spcAft>
              <a:buSzPct val="75000"/>
              <a:buFont typeface="Wingdings" panose="05000000000000000000" pitchFamily="2" charset="2"/>
              <a:buChar char="ü"/>
            </a:pPr>
            <a:r>
              <a:rPr lang="es" sz="1900" i="1" spc="-1" dirty="0">
                <a:solidFill>
                  <a:srgbClr val="D24726"/>
                </a:solidFill>
                <a:latin typeface="Segoe UI "/>
              </a:rPr>
              <a:t>¿En qué medida nuestras comunidades están impregnadas de compromisos en la vida pública?</a:t>
            </a:r>
          </a:p>
          <a:p>
            <a:pPr marL="432000" indent="-324000"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strike="noStrike" spc="-1" dirty="0">
                <a:latin typeface="Segoe UI "/>
              </a:rPr>
              <a:t>Relación con los otros itinerarios</a:t>
            </a:r>
            <a:r>
              <a:rPr lang="es-ES" sz="2000" b="0" strike="noStrike" spc="-1" dirty="0">
                <a:latin typeface="Segoe UI "/>
              </a:rPr>
              <a:t>:</a:t>
            </a:r>
          </a:p>
          <a:p>
            <a:pPr marL="723900" indent="-342900">
              <a:lnSpc>
                <a:spcPct val="100000"/>
              </a:lnSpc>
              <a:spcAft>
                <a:spcPts val="600"/>
              </a:spcAft>
              <a:buSzPct val="75000"/>
              <a:buFont typeface="Wingdings" panose="05000000000000000000" pitchFamily="2" charset="2"/>
              <a:buChar char="ü"/>
            </a:pPr>
            <a:r>
              <a:rPr lang="es" sz="1900" i="1" spc="-1" dirty="0">
                <a:solidFill>
                  <a:srgbClr val="D24726"/>
                </a:solidFill>
                <a:latin typeface="Segoe UI "/>
              </a:rPr>
              <a:t>¿Cómo acompañamos y nos sentimos acompañados ... ?</a:t>
            </a:r>
          </a:p>
          <a:p>
            <a:pPr marL="723900" indent="-342900">
              <a:lnSpc>
                <a:spcPct val="100000"/>
              </a:lnSpc>
              <a:spcAft>
                <a:spcPts val="600"/>
              </a:spcAft>
              <a:buSzPct val="75000"/>
              <a:buFont typeface="Wingdings" panose="05000000000000000000" pitchFamily="2" charset="2"/>
              <a:buChar char="ü"/>
            </a:pPr>
            <a:r>
              <a:rPr lang="es" sz="1900" i="1" spc="-1" dirty="0">
                <a:solidFill>
                  <a:srgbClr val="D24726"/>
                </a:solidFill>
                <a:latin typeface="Segoe UI "/>
              </a:rPr>
              <a:t>¿Nos formamos de algún modo para llevar adelante mejor la tarea de presencia evangélicamente transformadora? ….</a:t>
            </a:r>
          </a:p>
          <a:p>
            <a:pPr marL="723900" indent="-342900">
              <a:lnSpc>
                <a:spcPct val="100000"/>
              </a:lnSpc>
              <a:spcAft>
                <a:spcPts val="600"/>
              </a:spcAft>
              <a:buSzPct val="75000"/>
              <a:buFont typeface="Wingdings" panose="05000000000000000000" pitchFamily="2" charset="2"/>
              <a:buChar char="ü"/>
            </a:pPr>
            <a:r>
              <a:rPr lang="es" sz="1900" i="1" spc="-1" dirty="0">
                <a:solidFill>
                  <a:srgbClr val="D24726"/>
                </a:solidFill>
                <a:latin typeface="Segoe UI "/>
              </a:rPr>
              <a:t>¿Cómo integramos en nuestra Presencia en la Vida Pública el anuncio del Evangelio?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FC129DF-B42B-908F-FADB-E12F90CDF08F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0205541" y="338874"/>
            <a:ext cx="1842840" cy="1728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658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A46F96-5A4D-9426-BECB-E45B8830C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7F0408-DE44-B8F7-D6F7-91C49B295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0806435" cy="640080"/>
          </a:xfrm>
        </p:spPr>
        <p:txBody>
          <a:bodyPr rtlCol="0">
            <a:normAutofit/>
          </a:bodyPr>
          <a:lstStyle/>
          <a:p>
            <a:pPr lvl="0" rtl="0"/>
            <a:r>
              <a:rPr lang="es-ES" dirty="0">
                <a:cs typeface="Segoe UI Light" panose="020B0502040204020203" pitchFamily="34" charset="0"/>
              </a:rPr>
              <a:t>Encuentro 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BA89B65A-4C01-CEE0-54F7-7F35A9BFD21F}"/>
              </a:ext>
            </a:extLst>
          </p:cNvPr>
          <p:cNvGrpSpPr/>
          <p:nvPr/>
        </p:nvGrpSpPr>
        <p:grpSpPr>
          <a:xfrm>
            <a:off x="2324006" y="548765"/>
            <a:ext cx="3600418" cy="539371"/>
            <a:chOff x="650878" y="1518404"/>
            <a:chExt cx="3600418" cy="539371"/>
          </a:xfrm>
        </p:grpSpPr>
        <p:sp>
          <p:nvSpPr>
            <p:cNvPr id="8" name="Flecha: pentágono 7">
              <a:extLst>
                <a:ext uri="{FF2B5EF4-FFF2-40B4-BE49-F238E27FC236}">
                  <a16:creationId xmlns:a16="http://schemas.microsoft.com/office/drawing/2014/main" id="{D169A02F-54B8-CC59-D8D2-21F4B670047D}"/>
                </a:ext>
              </a:extLst>
            </p:cNvPr>
            <p:cNvSpPr/>
            <p:nvPr/>
          </p:nvSpPr>
          <p:spPr>
            <a:xfrm>
              <a:off x="650878" y="1518404"/>
              <a:ext cx="720739" cy="522674"/>
            </a:xfrm>
            <a:prstGeom prst="homePlate">
              <a:avLst/>
            </a:prstGeom>
            <a:solidFill>
              <a:schemeClr val="accent6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2</a:t>
              </a:r>
            </a:p>
          </p:txBody>
        </p:sp>
        <p:sp>
          <p:nvSpPr>
            <p:cNvPr id="10" name="Marcador de contenido 17">
              <a:extLst>
                <a:ext uri="{FF2B5EF4-FFF2-40B4-BE49-F238E27FC236}">
                  <a16:creationId xmlns:a16="http://schemas.microsoft.com/office/drawing/2014/main" id="{64B7569D-715C-8BB0-8F2E-A35793FBAA2C}"/>
                </a:ext>
              </a:extLst>
            </p:cNvPr>
            <p:cNvSpPr txBox="1">
              <a:spLocks/>
            </p:cNvSpPr>
            <p:nvPr/>
          </p:nvSpPr>
          <p:spPr>
            <a:xfrm>
              <a:off x="1371617" y="1656189"/>
              <a:ext cx="2879679" cy="40158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rtl="0">
                <a:spcAft>
                  <a:spcPts val="2000"/>
                </a:spcAft>
                <a:buNone/>
              </a:pPr>
              <a:r>
                <a:rPr lang="es-ES" sz="24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INTERPRETAR</a:t>
              </a:r>
              <a:endParaRPr lang="es-ES" sz="2400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EC64DA35-6744-6355-9C9A-7E2AAB28FACB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0658900" y="370183"/>
            <a:ext cx="1359993" cy="1444970"/>
          </a:xfrm>
          <a:prstGeom prst="rect">
            <a:avLst/>
          </a:prstGeom>
          <a:ln>
            <a:noFill/>
          </a:ln>
        </p:spPr>
      </p:pic>
      <p:sp>
        <p:nvSpPr>
          <p:cNvPr id="9" name="TextShape 3">
            <a:extLst>
              <a:ext uri="{FF2B5EF4-FFF2-40B4-BE49-F238E27FC236}">
                <a16:creationId xmlns:a16="http://schemas.microsoft.com/office/drawing/2014/main" id="{C48D21EF-3D4F-02D1-48C7-5B438F889DA0}"/>
              </a:ext>
            </a:extLst>
          </p:cNvPr>
          <p:cNvSpPr txBox="1"/>
          <p:nvPr/>
        </p:nvSpPr>
        <p:spPr>
          <a:xfrm>
            <a:off x="521207" y="1450676"/>
            <a:ext cx="10560775" cy="41515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marL="108000">
              <a:spcAft>
                <a:spcPts val="1414"/>
              </a:spcAft>
              <a:buClr>
                <a:srgbClr val="000000"/>
              </a:buClr>
              <a:buSzPct val="45000"/>
            </a:pPr>
            <a:r>
              <a:rPr lang="es-ES" sz="2000" b="0" strike="noStrike" spc="-1" dirty="0">
                <a:latin typeface="Segoe UI "/>
              </a:rPr>
              <a:t>A la luz de la </a:t>
            </a:r>
            <a:r>
              <a:rPr lang="es-ES" sz="2000" b="1" strike="noStrike" spc="-1" dirty="0">
                <a:latin typeface="Segoe UI "/>
              </a:rPr>
              <a:t>Palabra</a:t>
            </a:r>
            <a:r>
              <a:rPr lang="es-ES" sz="2000" b="0" strike="noStrike" spc="-1" dirty="0">
                <a:latin typeface="Segoe UI "/>
              </a:rPr>
              <a:t> y del </a:t>
            </a:r>
            <a:r>
              <a:rPr lang="es-ES" sz="2000" b="1" strike="noStrike" spc="-1" dirty="0">
                <a:latin typeface="Segoe UI "/>
              </a:rPr>
              <a:t>Magisterio de la Iglesia</a:t>
            </a:r>
            <a:r>
              <a:rPr lang="es-ES" sz="2000" strike="noStrike" spc="-1" dirty="0">
                <a:latin typeface="Segoe UI "/>
              </a:rPr>
              <a:t>,</a:t>
            </a:r>
            <a:r>
              <a:rPr lang="es-ES" sz="2000" b="0" strike="noStrike" spc="-1" dirty="0">
                <a:latin typeface="Segoe UI "/>
              </a:rPr>
              <a:t> discernir </a:t>
            </a:r>
            <a:r>
              <a:rPr lang="es-ES" sz="2000" b="1" strike="noStrike" spc="-1" dirty="0">
                <a:latin typeface="Segoe UI "/>
              </a:rPr>
              <a:t>qué nos pide Dios</a:t>
            </a:r>
            <a:r>
              <a:rPr lang="es-ES" sz="2000" b="0" strike="noStrike" spc="-1" dirty="0">
                <a:latin typeface="Segoe UI "/>
              </a:rPr>
              <a:t>.</a:t>
            </a:r>
            <a:endParaRPr lang="es-ES" sz="2000" b="0" strike="noStrike" spc="-1" dirty="0">
              <a:latin typeface="Segoe UI "/>
              <a:cs typeface="Arial" panose="020B0604020202020204" pitchFamily="34" charset="0"/>
            </a:endParaRPr>
          </a:p>
          <a:p>
            <a:pPr marL="1077913" lvl="1" indent="-273050">
              <a:spcAft>
                <a:spcPts val="1414"/>
              </a:spcAft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es-ES" sz="1900" i="1" dirty="0">
                <a:latin typeface="Segoe UI "/>
                <a:cs typeface="Arial" panose="020B0604020202020204" pitchFamily="34" charset="0"/>
              </a:rPr>
              <a:t>“Fue a Nazaret, donde se había criado, entró en la sinagoga (…) Me ha enviado a evangelizar  a los pobres, a proclamar a los cautivos la libertad, y a los ciegos, la vista (…) ” (Lc. 4, 16-21)</a:t>
            </a:r>
            <a:endParaRPr lang="es-ES" sz="1900" b="0" i="1" strike="noStrike" spc="-1" dirty="0">
              <a:latin typeface="Segoe UI "/>
              <a:cs typeface="Arial" panose="020B0604020202020204" pitchFamily="34" charset="0"/>
            </a:endParaRPr>
          </a:p>
          <a:p>
            <a:pPr marL="1077913" lvl="1" indent="-273050">
              <a:spcAft>
                <a:spcPts val="1414"/>
              </a:spcAft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es-ES" sz="1900" b="0" i="1" strike="noStrike" spc="-1" dirty="0">
                <a:latin typeface="Segoe UI "/>
                <a:cs typeface="Arial" panose="020B0604020202020204" pitchFamily="34" charset="0"/>
              </a:rPr>
              <a:t>“Salgamos, salgamos a ofrecer a todos la vida de Jesucristo (…) prefiero una Iglesia accidentada, herida y manchada por salir a la calle, antes que una Iglesia enferma (…)” (EG, 49)</a:t>
            </a:r>
            <a:endParaRPr lang="es-ES" sz="1900" b="0" strike="noStrike" spc="-1" dirty="0">
              <a:latin typeface="Segoe UI "/>
              <a:cs typeface="Arial" panose="020B0604020202020204" pitchFamily="34" charset="0"/>
            </a:endParaRPr>
          </a:p>
          <a:p>
            <a:pPr marL="1077913" lvl="1" indent="-273050">
              <a:spcAft>
                <a:spcPts val="1414"/>
              </a:spcAft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es-ES" sz="1900" b="0" i="1" strike="noStrike" spc="-1" dirty="0">
                <a:latin typeface="Segoe UI "/>
                <a:cs typeface="Arial" panose="020B0604020202020204" pitchFamily="34" charset="0"/>
              </a:rPr>
              <a:t>“</a:t>
            </a:r>
            <a:r>
              <a:rPr lang="es-ES" sz="1900" i="1" dirty="0">
                <a:latin typeface="Segoe UI "/>
                <a:cs typeface="Arial" panose="020B0604020202020204" pitchFamily="34" charset="0"/>
              </a:rPr>
              <a:t>Si el no comprometerse ha sido siempre algo inaceptable, el tiempo presente lo hace aún más culpable. A nadie le es lícito permanecer ocioso</a:t>
            </a:r>
            <a:r>
              <a:rPr lang="es-ES" sz="1900" b="0" i="1" strike="noStrike" spc="-1" dirty="0">
                <a:latin typeface="Segoe UI "/>
                <a:cs typeface="Arial" panose="020B0604020202020204" pitchFamily="34" charset="0"/>
              </a:rPr>
              <a:t>” (CL, 3)</a:t>
            </a:r>
            <a:endParaRPr lang="es-ES" sz="1900" b="0" strike="noStrike" spc="-1" dirty="0">
              <a:latin typeface="Segoe UI "/>
              <a:cs typeface="Arial" panose="020B0604020202020204" pitchFamily="34" charset="0"/>
            </a:endParaRPr>
          </a:p>
          <a:p>
            <a:pPr marL="1077913" lvl="1" indent="-273050">
              <a:spcAft>
                <a:spcPts val="1414"/>
              </a:spcAft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es-ES" sz="1900" b="0" i="1" strike="noStrike" spc="-1" dirty="0">
                <a:latin typeface="Segoe UI "/>
                <a:cs typeface="Arial" panose="020B0604020202020204" pitchFamily="34" charset="0"/>
              </a:rPr>
              <a:t>“A los laicos corresponde, por propia vocación, tratar de obtener el reino de Dios gestionando los asuntos temporales y ordenándolos según Dios (…) (LG. 31)</a:t>
            </a:r>
            <a:endParaRPr lang="es-ES" sz="1900" b="0" strike="noStrike" spc="-1" dirty="0">
              <a:latin typeface="Segoe UI "/>
              <a:cs typeface="Arial" panose="020B0604020202020204" pitchFamily="34" charset="0"/>
            </a:endParaRPr>
          </a:p>
          <a:p>
            <a:pPr marL="723900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es" sz="1900" b="0" i="1" strike="noStrike" spc="-1" dirty="0">
                <a:solidFill>
                  <a:srgbClr val="D24726"/>
                </a:solidFill>
                <a:latin typeface="Segoe UI "/>
              </a:rPr>
              <a:t>¿Qué llamadas personales y comunitarias experimentamos en relación a nuestro compromiso transformador de la realidad?</a:t>
            </a:r>
          </a:p>
          <a:p>
            <a:pPr marL="723900" indent="-342900"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  <a:buSzPct val="75000"/>
              <a:buFont typeface="Wingdings" panose="05000000000000000000" pitchFamily="2" charset="2"/>
              <a:buChar char="ü"/>
            </a:pPr>
            <a:r>
              <a:rPr lang="es" sz="1900" b="0" i="1" strike="noStrike" spc="-1" dirty="0">
                <a:solidFill>
                  <a:srgbClr val="D24726"/>
                </a:solidFill>
                <a:latin typeface="Segoe UI "/>
              </a:rPr>
              <a:t>¿Nos sentimos interpelados a revisar nuestro enfoque para ofrecer un testimonio evangélico frente a la cultura de violencia, polarización, (…)” …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s-ES" sz="2000" b="0" strike="noStrike" spc="-1" dirty="0">
              <a:latin typeface="Segoe UI "/>
            </a:endParaRPr>
          </a:p>
        </p:txBody>
      </p:sp>
    </p:spTree>
    <p:extLst>
      <p:ext uri="{BB962C8B-B14F-4D97-AF65-F5344CB8AC3E}">
        <p14:creationId xmlns:p14="http://schemas.microsoft.com/office/powerpoint/2010/main" val="121086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57A64-4814-DFE4-BA8C-5B5C8AC72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2DF9E3-9E4E-1993-6A9E-33E12387B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0806435" cy="640080"/>
          </a:xfrm>
        </p:spPr>
        <p:txBody>
          <a:bodyPr rtlCol="0">
            <a:normAutofit/>
          </a:bodyPr>
          <a:lstStyle/>
          <a:p>
            <a:pPr lvl="0" rtl="0"/>
            <a:r>
              <a:rPr lang="es-ES" dirty="0">
                <a:cs typeface="Segoe UI Light" panose="020B0502040204020203" pitchFamily="34" charset="0"/>
              </a:rPr>
              <a:t>Encuentro 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715082C1-2E80-7C18-9330-3DEC9DE45E27}"/>
              </a:ext>
            </a:extLst>
          </p:cNvPr>
          <p:cNvGrpSpPr/>
          <p:nvPr/>
        </p:nvGrpSpPr>
        <p:grpSpPr>
          <a:xfrm>
            <a:off x="2324006" y="548765"/>
            <a:ext cx="3600418" cy="539371"/>
            <a:chOff x="650878" y="1518404"/>
            <a:chExt cx="3600418" cy="539371"/>
          </a:xfrm>
        </p:grpSpPr>
        <p:sp>
          <p:nvSpPr>
            <p:cNvPr id="14" name="Flecha: pentágono 13">
              <a:extLst>
                <a:ext uri="{FF2B5EF4-FFF2-40B4-BE49-F238E27FC236}">
                  <a16:creationId xmlns:a16="http://schemas.microsoft.com/office/drawing/2014/main" id="{86351C60-F2D2-3A34-B210-CE186C44A36B}"/>
                </a:ext>
              </a:extLst>
            </p:cNvPr>
            <p:cNvSpPr/>
            <p:nvPr/>
          </p:nvSpPr>
          <p:spPr>
            <a:xfrm>
              <a:off x="650878" y="1518404"/>
              <a:ext cx="720739" cy="522674"/>
            </a:xfrm>
            <a:prstGeom prst="homePlate">
              <a:avLst/>
            </a:prstGeom>
            <a:solidFill>
              <a:schemeClr val="accent4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3</a:t>
              </a:r>
            </a:p>
          </p:txBody>
        </p:sp>
        <p:sp>
          <p:nvSpPr>
            <p:cNvPr id="15" name="Marcador de contenido 17">
              <a:extLst>
                <a:ext uri="{FF2B5EF4-FFF2-40B4-BE49-F238E27FC236}">
                  <a16:creationId xmlns:a16="http://schemas.microsoft.com/office/drawing/2014/main" id="{BC0B29A9-24CC-7321-1447-EDDC24552B6D}"/>
                </a:ext>
              </a:extLst>
            </p:cNvPr>
            <p:cNvSpPr txBox="1">
              <a:spLocks/>
            </p:cNvSpPr>
            <p:nvPr/>
          </p:nvSpPr>
          <p:spPr>
            <a:xfrm>
              <a:off x="1371617" y="1656189"/>
              <a:ext cx="2879679" cy="40158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rtl="0">
                <a:spcAft>
                  <a:spcPts val="2000"/>
                </a:spcAft>
                <a:buNone/>
              </a:pPr>
              <a:r>
                <a:rPr lang="es-ES" sz="24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ELEGIR</a:t>
              </a:r>
              <a:endParaRPr lang="es-ES" sz="2400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ACEE4A29-26EF-50F6-87E1-FCAEE4956F4D}"/>
              </a:ext>
            </a:extLst>
          </p:cNvPr>
          <p:cNvPicPr/>
          <p:nvPr/>
        </p:nvPicPr>
        <p:blipFill>
          <a:blip r:embed="rId3"/>
          <a:srcRect l="6519" t="8925" r="2716" b="3453"/>
          <a:stretch/>
        </p:blipFill>
        <p:spPr>
          <a:xfrm>
            <a:off x="10413241" y="548765"/>
            <a:ext cx="1635139" cy="1242673"/>
          </a:xfrm>
          <a:prstGeom prst="rect">
            <a:avLst/>
          </a:prstGeom>
          <a:ln>
            <a:noFill/>
          </a:ln>
        </p:spPr>
      </p:pic>
      <p:sp>
        <p:nvSpPr>
          <p:cNvPr id="9" name="TextShape 3">
            <a:extLst>
              <a:ext uri="{FF2B5EF4-FFF2-40B4-BE49-F238E27FC236}">
                <a16:creationId xmlns:a16="http://schemas.microsoft.com/office/drawing/2014/main" id="{6DC73C10-FE16-3D84-3487-B353B5ED2670}"/>
              </a:ext>
            </a:extLst>
          </p:cNvPr>
          <p:cNvSpPr txBox="1"/>
          <p:nvPr/>
        </p:nvSpPr>
        <p:spPr>
          <a:xfrm>
            <a:off x="521207" y="1791438"/>
            <a:ext cx="10410650" cy="376940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strike="noStrike" spc="-1" dirty="0">
                <a:latin typeface="Segoe UI "/>
              </a:rPr>
              <a:t>Compartimos en grupo </a:t>
            </a:r>
            <a:r>
              <a:rPr lang="es-ES" sz="2000" b="0" strike="noStrike" spc="-1" dirty="0">
                <a:latin typeface="Segoe UI "/>
              </a:rPr>
              <a:t>compromisos y avances necesarios en nuestra comunidad:</a:t>
            </a:r>
          </a:p>
          <a:p>
            <a:pPr marL="900113" indent="-342900">
              <a:buSzPct val="75000"/>
              <a:buFont typeface="Wingdings" panose="05000000000000000000" pitchFamily="2" charset="2"/>
              <a:buChar char="ü"/>
            </a:pPr>
            <a:r>
              <a:rPr lang="es" sz="1900" i="1" spc="-1" dirty="0">
                <a:solidFill>
                  <a:srgbClr val="D24726"/>
                </a:solidFill>
                <a:latin typeface="Segoe UI "/>
              </a:rPr>
              <a:t>Desde las claves que hemos compartido en el Reconocer y en el Interpretar, ¿cómo podemos ir dando respuesta a las realidades que nos rodean?</a:t>
            </a:r>
          </a:p>
          <a:p>
            <a:pPr marL="900113" indent="-342900">
              <a:buSzPct val="75000"/>
              <a:buFont typeface="Wingdings" panose="05000000000000000000" pitchFamily="2" charset="2"/>
              <a:buChar char="ü"/>
            </a:pPr>
            <a:br>
              <a:rPr sz="1900" i="1" spc="-1" dirty="0">
                <a:solidFill>
                  <a:srgbClr val="D24726"/>
                </a:solidFill>
                <a:latin typeface="Segoe UI "/>
              </a:rPr>
            </a:br>
            <a:r>
              <a:rPr lang="es" sz="1900" i="1" spc="-1" dirty="0">
                <a:solidFill>
                  <a:srgbClr val="D24726"/>
                </a:solidFill>
                <a:latin typeface="Segoe UI "/>
              </a:rPr>
              <a:t>¿Qué pasos concretos nos comprometemos a dar, tanto personal como comunitariamente, para avanzar en la presencia en la vida pública? …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s-ES" sz="2000" b="1" strike="noStrike" spc="-1" dirty="0">
              <a:latin typeface="Segoe UI "/>
            </a:endParaRP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strike="noStrike" spc="-1" dirty="0">
                <a:latin typeface="Segoe UI "/>
              </a:rPr>
              <a:t>De grupos a Equipo de Trabajo Diocesano… </a:t>
            </a:r>
            <a:r>
              <a:rPr lang="es-ES" sz="2000" strike="noStrike" spc="-1" dirty="0">
                <a:latin typeface="Segoe UI "/>
              </a:rPr>
              <a:t>de Diócesis (también </a:t>
            </a:r>
            <a:r>
              <a:rPr lang="es-ES" sz="2000" spc="-1" dirty="0">
                <a:latin typeface="Segoe UI "/>
              </a:rPr>
              <a:t>P</a:t>
            </a:r>
            <a:r>
              <a:rPr lang="es-ES" sz="2000" strike="noStrike" spc="-1" dirty="0">
                <a:latin typeface="Segoe UI "/>
              </a:rPr>
              <a:t>rovincias eclesiásticas) al Consejo Asesor de Laicos (CAL)</a:t>
            </a:r>
          </a:p>
        </p:txBody>
      </p:sp>
    </p:spTree>
    <p:extLst>
      <p:ext uri="{BB962C8B-B14F-4D97-AF65-F5344CB8AC3E}">
        <p14:creationId xmlns:p14="http://schemas.microsoft.com/office/powerpoint/2010/main" val="296310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423E0-1994-C5E4-0C22-F8043399B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908C0B46-A282-A20B-8E83-C35BA6904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186" y="405352"/>
            <a:ext cx="10638930" cy="640080"/>
          </a:xfrm>
        </p:spPr>
        <p:txBody>
          <a:bodyPr>
            <a:normAutofit/>
          </a:bodyPr>
          <a:lstStyle/>
          <a:p>
            <a:r>
              <a:rPr lang="es-ES" b="1" dirty="0"/>
              <a:t>CONVERSACIÓN ESPIRITUAL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3F1958C-2D26-E8CF-E89F-12765BC40E21}"/>
              </a:ext>
            </a:extLst>
          </p:cNvPr>
          <p:cNvSpPr txBox="1"/>
          <p:nvPr/>
        </p:nvSpPr>
        <p:spPr>
          <a:xfrm>
            <a:off x="610158" y="1760211"/>
            <a:ext cx="6042548" cy="16517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65200" indent="-457200">
              <a:spcAft>
                <a:spcPts val="1414"/>
              </a:spcAft>
              <a:buClr>
                <a:srgbClr val="000000"/>
              </a:buClr>
              <a:buSzPct val="100000"/>
              <a:buFont typeface="+mj-lt"/>
              <a:buAutoNum type="alphaLcPeriod"/>
            </a:pPr>
            <a:r>
              <a:rPr lang="es-ES" sz="2000" b="1" strike="noStrike" spc="-1" dirty="0">
                <a:latin typeface="Segoe UI "/>
              </a:rPr>
              <a:t>Por qué </a:t>
            </a:r>
          </a:p>
          <a:p>
            <a:pPr marL="565200" indent="-457200">
              <a:spcAft>
                <a:spcPts val="1414"/>
              </a:spcAft>
              <a:buClr>
                <a:srgbClr val="000000"/>
              </a:buClr>
              <a:buSzPct val="100000"/>
              <a:buFont typeface="+mj-lt"/>
              <a:buAutoNum type="alphaLcPeriod"/>
            </a:pPr>
            <a:r>
              <a:rPr lang="es-ES" sz="2000" b="1" spc="-1" dirty="0">
                <a:latin typeface="Segoe UI "/>
              </a:rPr>
              <a:t>Para qué</a:t>
            </a:r>
          </a:p>
          <a:p>
            <a:pPr marL="565200" indent="-457200">
              <a:spcAft>
                <a:spcPts val="1414"/>
              </a:spcAft>
              <a:buClr>
                <a:srgbClr val="000000"/>
              </a:buClr>
              <a:buSzPct val="100000"/>
              <a:buFont typeface="+mj-lt"/>
              <a:buAutoNum type="alphaLcPeriod"/>
            </a:pPr>
            <a:r>
              <a:rPr lang="es-ES" sz="2000" b="1" strike="noStrike" spc="-1" dirty="0">
                <a:latin typeface="Segoe UI "/>
              </a:rPr>
              <a:t>Pasos básicos </a:t>
            </a:r>
            <a:r>
              <a:rPr lang="es-ES" b="0" i="1" strike="noStrike" spc="-1" dirty="0">
                <a:latin typeface="Segoe UI "/>
              </a:rPr>
              <a:t>(hoy haremos una práctica </a:t>
            </a:r>
            <a:r>
              <a:rPr lang="es-ES" i="1" spc="-1" dirty="0">
                <a:latin typeface="Segoe UI "/>
              </a:rPr>
              <a:t>simplificada)</a:t>
            </a:r>
            <a:endParaRPr lang="es-ES" b="0" i="1" strike="noStrike" spc="-1" dirty="0">
              <a:latin typeface="Segoe UI 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EE7FDEA-E2E5-1459-84EC-B17212DCAA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8707" y="1357920"/>
            <a:ext cx="4284203" cy="509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64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b="1" dirty="0">
                <a:cs typeface="Segoe UI Light" panose="020B0502040204020203" pitchFamily="34" charset="0"/>
              </a:rPr>
              <a:t>Es un PROCESO COMPARTIDO</a:t>
            </a:r>
          </a:p>
        </p:txBody>
      </p:sp>
      <p:grpSp>
        <p:nvGrpSpPr>
          <p:cNvPr id="33" name="Grupo 32" descr="Círculo pequeño con el número 1 en su interior para indicar que se encuentra en el paso 1"/>
          <p:cNvGrpSpPr/>
          <p:nvPr/>
        </p:nvGrpSpPr>
        <p:grpSpPr bwMode="blackWhite">
          <a:xfrm>
            <a:off x="472763" y="1674184"/>
            <a:ext cx="558179" cy="409838"/>
            <a:chOff x="6953426" y="711274"/>
            <a:chExt cx="558179" cy="409838"/>
          </a:xfrm>
        </p:grpSpPr>
        <p:sp>
          <p:nvSpPr>
            <p:cNvPr id="34" name="Elipse 33" descr="Círculo pequeño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/>
            </a:p>
          </p:txBody>
        </p:sp>
        <p:sp>
          <p:nvSpPr>
            <p:cNvPr id="35" name="Cuadro de texto 34" descr="Número 1"/>
            <p:cNvSpPr txBox="1"/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s-ES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1</a:t>
              </a:r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4AC5A501-4EDB-4C1C-6F74-BEAE1510C42F}"/>
              </a:ext>
            </a:extLst>
          </p:cNvPr>
          <p:cNvSpPr txBox="1"/>
          <p:nvPr/>
        </p:nvSpPr>
        <p:spPr>
          <a:xfrm>
            <a:off x="1048428" y="1707017"/>
            <a:ext cx="22766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0">
              <a:spcAft>
                <a:spcPts val="1414"/>
              </a:spcAft>
              <a:buClr>
                <a:srgbClr val="000000"/>
              </a:buClr>
              <a:buSzPct val="100000"/>
            </a:pPr>
            <a:r>
              <a:rPr lang="es-ES" sz="2000" b="1" spc="-1" dirty="0">
                <a:solidFill>
                  <a:srgbClr val="D24726"/>
                </a:solidFill>
                <a:latin typeface="Segoe UI "/>
              </a:rPr>
              <a:t>GRUPOS DE BASE</a:t>
            </a:r>
            <a:endParaRPr lang="es-ES" sz="2000" b="0" strike="noStrike" spc="-1" dirty="0">
              <a:solidFill>
                <a:srgbClr val="D24726"/>
              </a:solidFill>
              <a:latin typeface="Segoe UI 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CA01EFC-D256-FA25-F4AF-9708F9EEE7F7}"/>
              </a:ext>
            </a:extLst>
          </p:cNvPr>
          <p:cNvSpPr txBox="1"/>
          <p:nvPr/>
        </p:nvSpPr>
        <p:spPr>
          <a:xfrm>
            <a:off x="3717901" y="1755112"/>
            <a:ext cx="82637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0">
              <a:spcAft>
                <a:spcPts val="1414"/>
              </a:spcAft>
              <a:buClr>
                <a:srgbClr val="000000"/>
              </a:buClr>
              <a:buSzPct val="100000"/>
            </a:pPr>
            <a:r>
              <a:rPr lang="es-ES" sz="2000" b="1" spc="-1" dirty="0">
                <a:latin typeface="Segoe UI "/>
              </a:rPr>
              <a:t>Remite a…</a:t>
            </a:r>
            <a:r>
              <a:rPr lang="es-ES" sz="2000" spc="-1" dirty="0">
                <a:latin typeface="Segoe UI "/>
              </a:rPr>
              <a:t> equipo diocesano, asociación, movimiento o CAL</a:t>
            </a:r>
            <a:endParaRPr lang="es-ES" sz="2000" b="0" strike="noStrike" spc="-1" dirty="0">
              <a:latin typeface="Segoe UI "/>
            </a:endParaRPr>
          </a:p>
        </p:txBody>
      </p:sp>
      <p:grpSp>
        <p:nvGrpSpPr>
          <p:cNvPr id="6" name="Grupo 5" descr="Círculo pequeño con el número 1 en su interior para indicar que se encuentra en el paso 1">
            <a:extLst>
              <a:ext uri="{FF2B5EF4-FFF2-40B4-BE49-F238E27FC236}">
                <a16:creationId xmlns:a16="http://schemas.microsoft.com/office/drawing/2014/main" id="{A068C613-A654-80D5-EDDF-CDFBA5E44833}"/>
              </a:ext>
            </a:extLst>
          </p:cNvPr>
          <p:cNvGrpSpPr/>
          <p:nvPr/>
        </p:nvGrpSpPr>
        <p:grpSpPr bwMode="blackWhite">
          <a:xfrm>
            <a:off x="451702" y="2808977"/>
            <a:ext cx="558179" cy="409838"/>
            <a:chOff x="6953426" y="711274"/>
            <a:chExt cx="558179" cy="409838"/>
          </a:xfrm>
        </p:grpSpPr>
        <p:sp>
          <p:nvSpPr>
            <p:cNvPr id="7" name="Elipse 6" descr="Círculo pequeño">
              <a:extLst>
                <a:ext uri="{FF2B5EF4-FFF2-40B4-BE49-F238E27FC236}">
                  <a16:creationId xmlns:a16="http://schemas.microsoft.com/office/drawing/2014/main" id="{AAC3A027-1C7B-F8AA-EEAD-1B75A95B68DD}"/>
                </a:ext>
              </a:extLst>
            </p:cNvPr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/>
            </a:p>
          </p:txBody>
        </p:sp>
        <p:sp>
          <p:nvSpPr>
            <p:cNvPr id="9" name="Cuadro de texto 34" descr="Número 1">
              <a:extLst>
                <a:ext uri="{FF2B5EF4-FFF2-40B4-BE49-F238E27FC236}">
                  <a16:creationId xmlns:a16="http://schemas.microsoft.com/office/drawing/2014/main" id="{9C1B5CFF-47A0-9909-E843-92205C2A7EEA}"/>
                </a:ext>
              </a:extLst>
            </p:cNvPr>
            <p:cNvSpPr txBox="1"/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s-ES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2</a:t>
              </a:r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8DC557FA-5C90-9F37-3201-20EE1C098BAD}"/>
              </a:ext>
            </a:extLst>
          </p:cNvPr>
          <p:cNvSpPr txBox="1"/>
          <p:nvPr/>
        </p:nvSpPr>
        <p:spPr>
          <a:xfrm>
            <a:off x="982063" y="2794489"/>
            <a:ext cx="27358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0">
              <a:spcAft>
                <a:spcPts val="1414"/>
              </a:spcAft>
              <a:buClr>
                <a:srgbClr val="000000"/>
              </a:buClr>
              <a:buSzPct val="100000"/>
            </a:pPr>
            <a:r>
              <a:rPr lang="es-ES" sz="2000" b="1" spc="-1" dirty="0">
                <a:solidFill>
                  <a:srgbClr val="D24726"/>
                </a:solidFill>
                <a:latin typeface="Segoe UI "/>
              </a:rPr>
              <a:t>SÍNTESIS DIOCESANA</a:t>
            </a:r>
            <a:endParaRPr lang="es-ES" sz="2000" b="0" strike="noStrike" spc="-1" dirty="0">
              <a:solidFill>
                <a:srgbClr val="D24726"/>
              </a:solidFill>
              <a:latin typeface="Segoe UI 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35A2BF9-A6CA-425E-7ECD-0D45EE3A14BE}"/>
              </a:ext>
            </a:extLst>
          </p:cNvPr>
          <p:cNvSpPr txBox="1"/>
          <p:nvPr/>
        </p:nvSpPr>
        <p:spPr>
          <a:xfrm>
            <a:off x="3766781" y="2808977"/>
            <a:ext cx="78041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0">
              <a:spcAft>
                <a:spcPts val="1414"/>
              </a:spcAft>
              <a:buClr>
                <a:srgbClr val="000000"/>
              </a:buClr>
              <a:buSzPct val="100000"/>
            </a:pPr>
            <a:r>
              <a:rPr lang="es-ES" sz="2000" b="1" spc="-1" dirty="0">
                <a:latin typeface="Segoe UI "/>
              </a:rPr>
              <a:t>Se envía </a:t>
            </a:r>
            <a:r>
              <a:rPr lang="es-ES" sz="2000" spc="-1" dirty="0">
                <a:latin typeface="Segoe UI "/>
              </a:rPr>
              <a:t>al Consejo Asesor de Laicos (CAL) </a:t>
            </a:r>
            <a:r>
              <a:rPr lang="es-ES" sz="2000" b="1" spc="-1" dirty="0">
                <a:solidFill>
                  <a:srgbClr val="FF0000"/>
                </a:solidFill>
                <a:latin typeface="Segoe UI "/>
              </a:rPr>
              <a:t>antes del 31 de mayo</a:t>
            </a:r>
            <a:endParaRPr lang="es-ES" sz="2000" b="1" strike="noStrike" spc="-1" dirty="0">
              <a:solidFill>
                <a:srgbClr val="FF0000"/>
              </a:solidFill>
              <a:latin typeface="Segoe UI "/>
            </a:endParaRPr>
          </a:p>
        </p:txBody>
      </p:sp>
      <p:grpSp>
        <p:nvGrpSpPr>
          <p:cNvPr id="12" name="Grupo 11" descr="Círculo pequeño con el número 1 en su interior para indicar que se encuentra en el paso 1">
            <a:extLst>
              <a:ext uri="{FF2B5EF4-FFF2-40B4-BE49-F238E27FC236}">
                <a16:creationId xmlns:a16="http://schemas.microsoft.com/office/drawing/2014/main" id="{93C1E420-7024-127F-A318-A35E5FCD089F}"/>
              </a:ext>
            </a:extLst>
          </p:cNvPr>
          <p:cNvGrpSpPr/>
          <p:nvPr/>
        </p:nvGrpSpPr>
        <p:grpSpPr bwMode="blackWhite">
          <a:xfrm>
            <a:off x="464513" y="3805652"/>
            <a:ext cx="558179" cy="409838"/>
            <a:chOff x="6953426" y="711274"/>
            <a:chExt cx="558179" cy="409838"/>
          </a:xfrm>
        </p:grpSpPr>
        <p:sp>
          <p:nvSpPr>
            <p:cNvPr id="13" name="Elipse 12" descr="Círculo pequeño">
              <a:extLst>
                <a:ext uri="{FF2B5EF4-FFF2-40B4-BE49-F238E27FC236}">
                  <a16:creationId xmlns:a16="http://schemas.microsoft.com/office/drawing/2014/main" id="{4AE663EE-BC42-8164-94B1-F27D00CB46E0}"/>
                </a:ext>
              </a:extLst>
            </p:cNvPr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/>
            </a:p>
          </p:txBody>
        </p:sp>
        <p:sp>
          <p:nvSpPr>
            <p:cNvPr id="14" name="Cuadro de texto 34" descr="Número 1">
              <a:extLst>
                <a:ext uri="{FF2B5EF4-FFF2-40B4-BE49-F238E27FC236}">
                  <a16:creationId xmlns:a16="http://schemas.microsoft.com/office/drawing/2014/main" id="{2F7BC987-969E-BD61-310C-A71E99D4BE6C}"/>
                </a:ext>
              </a:extLst>
            </p:cNvPr>
            <p:cNvSpPr txBox="1"/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s-ES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3</a:t>
              </a:r>
            </a:p>
          </p:txBody>
        </p:sp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1718C2D-856B-19DA-2C8B-CFBC2A447A80}"/>
              </a:ext>
            </a:extLst>
          </p:cNvPr>
          <p:cNvSpPr txBox="1"/>
          <p:nvPr/>
        </p:nvSpPr>
        <p:spPr>
          <a:xfrm>
            <a:off x="969194" y="3833866"/>
            <a:ext cx="27358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0">
              <a:spcAft>
                <a:spcPts val="1414"/>
              </a:spcAft>
              <a:buClr>
                <a:srgbClr val="000000"/>
              </a:buClr>
              <a:buSzPct val="100000"/>
            </a:pPr>
            <a:r>
              <a:rPr lang="es-ES" sz="2000" b="1" spc="-1" dirty="0">
                <a:solidFill>
                  <a:srgbClr val="D24726"/>
                </a:solidFill>
                <a:latin typeface="Segoe UI "/>
              </a:rPr>
              <a:t>PROCESOS</a:t>
            </a:r>
            <a:endParaRPr lang="es-ES" sz="2000" b="0" strike="noStrike" spc="-1" dirty="0">
              <a:solidFill>
                <a:srgbClr val="D24726"/>
              </a:solidFill>
              <a:latin typeface="Segoe UI 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043EA76-0AC2-DBD1-2F81-5BD5A612B1BE}"/>
              </a:ext>
            </a:extLst>
          </p:cNvPr>
          <p:cNvSpPr txBox="1"/>
          <p:nvPr/>
        </p:nvSpPr>
        <p:spPr>
          <a:xfrm>
            <a:off x="3753913" y="3833866"/>
            <a:ext cx="79478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0">
              <a:spcAft>
                <a:spcPts val="1414"/>
              </a:spcAft>
              <a:buClr>
                <a:srgbClr val="000000"/>
              </a:buClr>
              <a:buSzPct val="100000"/>
            </a:pPr>
            <a:r>
              <a:rPr lang="es-ES" sz="2000" b="0" strike="noStrike" spc="-1" dirty="0">
                <a:latin typeface="Segoe UI "/>
              </a:rPr>
              <a:t>Se impulsa el </a:t>
            </a:r>
            <a:r>
              <a:rPr lang="es-ES" sz="2000" b="1" strike="noStrike" spc="-1" dirty="0">
                <a:latin typeface="Segoe UI "/>
              </a:rPr>
              <a:t>discernimiento</a:t>
            </a:r>
            <a:r>
              <a:rPr lang="es-ES" sz="2000" b="0" strike="noStrike" spc="-1" dirty="0">
                <a:latin typeface="Segoe UI "/>
              </a:rPr>
              <a:t> y </a:t>
            </a:r>
            <a:r>
              <a:rPr lang="es-ES" sz="2000" spc="-1" dirty="0">
                <a:latin typeface="Segoe UI "/>
              </a:rPr>
              <a:t>la </a:t>
            </a:r>
            <a:r>
              <a:rPr lang="es-ES" sz="2000" b="1" spc="-1" dirty="0">
                <a:latin typeface="Segoe UI "/>
              </a:rPr>
              <a:t>conversión personal y comunitaria</a:t>
            </a:r>
          </a:p>
        </p:txBody>
      </p:sp>
      <p:grpSp>
        <p:nvGrpSpPr>
          <p:cNvPr id="19" name="Grupo 18" descr="Círculo pequeño con el número 1 en su interior para indicar que se encuentra en el paso 1">
            <a:extLst>
              <a:ext uri="{FF2B5EF4-FFF2-40B4-BE49-F238E27FC236}">
                <a16:creationId xmlns:a16="http://schemas.microsoft.com/office/drawing/2014/main" id="{B8C65420-1700-8DA3-E077-DECB34223769}"/>
              </a:ext>
            </a:extLst>
          </p:cNvPr>
          <p:cNvGrpSpPr/>
          <p:nvPr/>
        </p:nvGrpSpPr>
        <p:grpSpPr bwMode="blackWhite">
          <a:xfrm>
            <a:off x="472763" y="4798194"/>
            <a:ext cx="558179" cy="409838"/>
            <a:chOff x="6953426" y="711274"/>
            <a:chExt cx="558179" cy="409838"/>
          </a:xfrm>
        </p:grpSpPr>
        <p:sp>
          <p:nvSpPr>
            <p:cNvPr id="20" name="Elipse 19" descr="Círculo pequeño">
              <a:extLst>
                <a:ext uri="{FF2B5EF4-FFF2-40B4-BE49-F238E27FC236}">
                  <a16:creationId xmlns:a16="http://schemas.microsoft.com/office/drawing/2014/main" id="{8AAF5682-34BD-9461-2FFC-1032664AC7E2}"/>
                </a:ext>
              </a:extLst>
            </p:cNvPr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/>
            </a:p>
          </p:txBody>
        </p:sp>
        <p:sp>
          <p:nvSpPr>
            <p:cNvPr id="21" name="Cuadro de texto 34" descr="Número 1">
              <a:extLst>
                <a:ext uri="{FF2B5EF4-FFF2-40B4-BE49-F238E27FC236}">
                  <a16:creationId xmlns:a16="http://schemas.microsoft.com/office/drawing/2014/main" id="{C8EAD0E7-D408-7829-7882-7EFB48ED08A5}"/>
                </a:ext>
              </a:extLst>
            </p:cNvPr>
            <p:cNvSpPr txBox="1"/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s-ES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4</a:t>
              </a:r>
            </a:p>
          </p:txBody>
        </p:sp>
      </p:grpSp>
      <p:sp>
        <p:nvSpPr>
          <p:cNvPr id="22" name="CuadroTexto 21">
            <a:extLst>
              <a:ext uri="{FF2B5EF4-FFF2-40B4-BE49-F238E27FC236}">
                <a16:creationId xmlns:a16="http://schemas.microsoft.com/office/drawing/2014/main" id="{9C6DE67C-9283-968C-139C-778D06240222}"/>
              </a:ext>
            </a:extLst>
          </p:cNvPr>
          <p:cNvSpPr txBox="1"/>
          <p:nvPr/>
        </p:nvSpPr>
        <p:spPr>
          <a:xfrm>
            <a:off x="959521" y="4814484"/>
            <a:ext cx="24203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0">
              <a:spcAft>
                <a:spcPts val="1414"/>
              </a:spcAft>
              <a:buClr>
                <a:srgbClr val="000000"/>
              </a:buClr>
              <a:buSzPct val="100000"/>
            </a:pPr>
            <a:r>
              <a:rPr lang="es-ES" sz="2000" b="1" spc="-1" dirty="0">
                <a:solidFill>
                  <a:srgbClr val="D24726"/>
                </a:solidFill>
                <a:latin typeface="Segoe UI "/>
              </a:rPr>
              <a:t>FORMA COMÚN</a:t>
            </a:r>
            <a:endParaRPr lang="es-ES" sz="2000" b="0" strike="noStrike" spc="-1" dirty="0">
              <a:solidFill>
                <a:srgbClr val="D24726"/>
              </a:solidFill>
              <a:latin typeface="Segoe UI 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1939146-FDD3-8554-BA15-2CC0DA009875}"/>
              </a:ext>
            </a:extLst>
          </p:cNvPr>
          <p:cNvSpPr txBox="1"/>
          <p:nvPr/>
        </p:nvSpPr>
        <p:spPr>
          <a:xfrm>
            <a:off x="3736427" y="4783706"/>
            <a:ext cx="787619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0">
              <a:spcAft>
                <a:spcPts val="1414"/>
              </a:spcAft>
              <a:buClr>
                <a:srgbClr val="000000"/>
              </a:buClr>
              <a:buSzPct val="100000"/>
            </a:pPr>
            <a:r>
              <a:rPr lang="es-ES" sz="2000" spc="-1" dirty="0">
                <a:latin typeface="Segoe UI "/>
              </a:rPr>
              <a:t>Articulamos un modo compartido de</a:t>
            </a:r>
            <a:r>
              <a:rPr lang="es-ES" sz="2000" b="0" strike="noStrike" spc="-1" dirty="0">
                <a:latin typeface="Segoe UI "/>
              </a:rPr>
              <a:t> </a:t>
            </a:r>
            <a:r>
              <a:rPr lang="es-ES" sz="2000" b="1" strike="noStrike" spc="-1" dirty="0">
                <a:latin typeface="Segoe UI "/>
              </a:rPr>
              <a:t>mirar y trabajar la realidad</a:t>
            </a:r>
            <a:endParaRPr lang="es-ES" sz="2000" b="1" spc="-1" dirty="0">
              <a:latin typeface="Segoe UI "/>
            </a:endParaRPr>
          </a:p>
        </p:txBody>
      </p:sp>
    </p:spTree>
    <p:extLst>
      <p:ext uri="{BB962C8B-B14F-4D97-AF65-F5344CB8AC3E}">
        <p14:creationId xmlns:p14="http://schemas.microsoft.com/office/powerpoint/2010/main" val="176932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521207" y="448056"/>
            <a:ext cx="10751844" cy="640080"/>
          </a:xfrm>
        </p:spPr>
        <p:txBody>
          <a:bodyPr rtlCol="0">
            <a:normAutofit/>
          </a:bodyPr>
          <a:lstStyle/>
          <a:p>
            <a:pPr rtl="0"/>
            <a:r>
              <a:rPr lang="es-ES" b="1" dirty="0">
                <a:cs typeface="Segoe UI Light" panose="020B0502040204020203" pitchFamily="34" charset="0"/>
              </a:rPr>
              <a:t>¿QUÉ VAMOS A HACER? </a:t>
            </a:r>
            <a:r>
              <a:rPr lang="es-ES" dirty="0">
                <a:cs typeface="Segoe UI Light" panose="020B0502040204020203" pitchFamily="34" charset="0"/>
              </a:rPr>
              <a:t>Propuesta para esta mañana</a:t>
            </a:r>
          </a:p>
        </p:txBody>
      </p:sp>
      <p:sp>
        <p:nvSpPr>
          <p:cNvPr id="38" name="Marcador de contenido 17"/>
          <p:cNvSpPr txBox="1">
            <a:spLocks/>
          </p:cNvSpPr>
          <p:nvPr/>
        </p:nvSpPr>
        <p:spPr>
          <a:xfrm>
            <a:off x="541609" y="1296100"/>
            <a:ext cx="5110161" cy="1236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endParaRPr lang="es-E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4A4E4B9A-4653-464F-1F64-7C8ED5FEE053}"/>
              </a:ext>
            </a:extLst>
          </p:cNvPr>
          <p:cNvGrpSpPr/>
          <p:nvPr/>
        </p:nvGrpSpPr>
        <p:grpSpPr>
          <a:xfrm>
            <a:off x="736144" y="1732124"/>
            <a:ext cx="8066662" cy="507839"/>
            <a:chOff x="736144" y="1874227"/>
            <a:chExt cx="8066662" cy="507839"/>
          </a:xfrm>
        </p:grpSpPr>
        <p:grpSp>
          <p:nvGrpSpPr>
            <p:cNvPr id="4" name="Grupo 3" descr="Círculo pequeño con el número 1 en su interior para indicar que se encuentra en el paso 1"/>
            <p:cNvGrpSpPr/>
            <p:nvPr/>
          </p:nvGrpSpPr>
          <p:grpSpPr bwMode="blackWhite">
            <a:xfrm>
              <a:off x="736144" y="1874227"/>
              <a:ext cx="558179" cy="409838"/>
              <a:chOff x="6953426" y="711274"/>
              <a:chExt cx="558179" cy="409838"/>
            </a:xfrm>
          </p:grpSpPr>
          <p:sp>
            <p:nvSpPr>
              <p:cNvPr id="2" name="Elipse 1" descr="Círculo pequeño"/>
              <p:cNvSpPr/>
              <p:nvPr/>
            </p:nvSpPr>
            <p:spPr bwMode="blackWhite">
              <a:xfrm>
                <a:off x="7025069" y="711274"/>
                <a:ext cx="409838" cy="409838"/>
              </a:xfrm>
              <a:prstGeom prst="ellipse">
                <a:avLst/>
              </a:prstGeom>
              <a:solidFill>
                <a:srgbClr val="D247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/>
              </a:p>
            </p:txBody>
          </p:sp>
          <p:sp>
            <p:nvSpPr>
              <p:cNvPr id="3" name="Cuadro de texto 2" descr="Número 1"/>
              <p:cNvSpPr txBox="1">
                <a:spLocks noChangeAspect="1"/>
              </p:cNvSpPr>
              <p:nvPr/>
            </p:nvSpPr>
            <p:spPr bwMode="blackWhite">
              <a:xfrm>
                <a:off x="6953426" y="727564"/>
                <a:ext cx="5581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s-ES" dirty="0">
                    <a:solidFill>
                      <a:schemeClr val="bg1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1</a:t>
                </a:r>
              </a:p>
            </p:txBody>
          </p:sp>
        </p:grpSp>
        <p:sp>
          <p:nvSpPr>
            <p:cNvPr id="29" name="Marcador de contenido 17"/>
            <p:cNvSpPr txBox="1">
              <a:spLocks/>
            </p:cNvSpPr>
            <p:nvPr/>
          </p:nvSpPr>
          <p:spPr>
            <a:xfrm>
              <a:off x="1243460" y="1914419"/>
              <a:ext cx="7559346" cy="467647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defTabSz="512763" rtl="0">
                <a:lnSpc>
                  <a:spcPct val="100000"/>
                </a:lnSpc>
                <a:spcBef>
                  <a:spcPts val="0"/>
                </a:spcBef>
                <a:spcAft>
                  <a:spcPts val="2000"/>
                </a:spcAft>
                <a:buNone/>
              </a:pPr>
              <a:r>
                <a:rPr lang="es-ES" sz="2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Presentación </a:t>
              </a:r>
              <a:r>
                <a:rPr lang="es-ES" sz="2000" dirty="0">
                  <a:solidFill>
                    <a:srgbClr val="D24726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versión definitiva del Documento </a:t>
              </a:r>
            </a:p>
          </p:txBody>
        </p:sp>
      </p:grpSp>
      <p:grpSp>
        <p:nvGrpSpPr>
          <p:cNvPr id="19" name="Grupo 18" descr="Círculo pequeño con el número 2 en su interior para indicar que se encuentra en el paso 2"/>
          <p:cNvGrpSpPr/>
          <p:nvPr/>
        </p:nvGrpSpPr>
        <p:grpSpPr bwMode="blackWhite">
          <a:xfrm>
            <a:off x="736144" y="3482609"/>
            <a:ext cx="558179" cy="409838"/>
            <a:chOff x="6953426" y="711274"/>
            <a:chExt cx="558179" cy="409838"/>
          </a:xfrm>
        </p:grpSpPr>
        <p:sp>
          <p:nvSpPr>
            <p:cNvPr id="20" name="Elipse 19" descr="Círculo pequeño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/>
            </a:p>
          </p:txBody>
        </p:sp>
        <p:sp>
          <p:nvSpPr>
            <p:cNvPr id="21" name="Cuadro de texto 20" descr="Número 2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s-ES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3</a:t>
              </a:r>
            </a:p>
          </p:txBody>
        </p:sp>
      </p:grpSp>
      <p:sp>
        <p:nvSpPr>
          <p:cNvPr id="22" name="Marcador de contenido 17"/>
          <p:cNvSpPr txBox="1">
            <a:spLocks/>
          </p:cNvSpPr>
          <p:nvPr/>
        </p:nvSpPr>
        <p:spPr>
          <a:xfrm>
            <a:off x="1243460" y="3522801"/>
            <a:ext cx="10029591" cy="409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buNone/>
            </a:pPr>
            <a:r>
              <a:rPr lang="es-E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Presentar el </a:t>
            </a:r>
            <a:r>
              <a:rPr lang="es-ES" sz="2000" dirty="0">
                <a:solidFill>
                  <a:srgbClr val="D2472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trabajo personal y grupal </a:t>
            </a:r>
            <a:r>
              <a:rPr lang="es-E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 vamos a realizar – PRÁCTICA COMPARTIDA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117A0B6C-54A8-60EA-76CB-32284075795E}"/>
              </a:ext>
            </a:extLst>
          </p:cNvPr>
          <p:cNvGrpSpPr/>
          <p:nvPr/>
        </p:nvGrpSpPr>
        <p:grpSpPr>
          <a:xfrm>
            <a:off x="736144" y="2617750"/>
            <a:ext cx="7575343" cy="450030"/>
            <a:chOff x="734740" y="3499231"/>
            <a:chExt cx="7575343" cy="450030"/>
          </a:xfrm>
        </p:grpSpPr>
        <p:grpSp>
          <p:nvGrpSpPr>
            <p:cNvPr id="31" name="Grupo 30" descr="Círculo pequeño con el número 3 en su interior para indicar que se encuentra en el paso 3"/>
            <p:cNvGrpSpPr/>
            <p:nvPr/>
          </p:nvGrpSpPr>
          <p:grpSpPr bwMode="blackWhite">
            <a:xfrm>
              <a:off x="734740" y="3499231"/>
              <a:ext cx="558179" cy="409838"/>
              <a:chOff x="6953426" y="711274"/>
              <a:chExt cx="558179" cy="409838"/>
            </a:xfrm>
          </p:grpSpPr>
          <p:sp>
            <p:nvSpPr>
              <p:cNvPr id="32" name="Elipse 31" descr="Círculo pequeño"/>
              <p:cNvSpPr/>
              <p:nvPr/>
            </p:nvSpPr>
            <p:spPr bwMode="blackWhite">
              <a:xfrm>
                <a:off x="7025069" y="711274"/>
                <a:ext cx="409838" cy="409838"/>
              </a:xfrm>
              <a:prstGeom prst="ellipse">
                <a:avLst/>
              </a:prstGeom>
              <a:solidFill>
                <a:srgbClr val="D247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/>
              </a:p>
            </p:txBody>
          </p:sp>
          <p:sp>
            <p:nvSpPr>
              <p:cNvPr id="33" name="Cuadro de texto 32" descr="Número 3"/>
              <p:cNvSpPr txBox="1">
                <a:spLocks noChangeAspect="1"/>
              </p:cNvSpPr>
              <p:nvPr/>
            </p:nvSpPr>
            <p:spPr bwMode="blackWhite">
              <a:xfrm>
                <a:off x="6953426" y="727564"/>
                <a:ext cx="5581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s-ES" dirty="0">
                    <a:solidFill>
                      <a:schemeClr val="bg1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2</a:t>
                </a:r>
              </a:p>
            </p:txBody>
          </p:sp>
        </p:grpSp>
        <p:sp>
          <p:nvSpPr>
            <p:cNvPr id="34" name="Marcador de contenido 17"/>
            <p:cNvSpPr txBox="1">
              <a:spLocks/>
            </p:cNvSpPr>
            <p:nvPr/>
          </p:nvSpPr>
          <p:spPr>
            <a:xfrm>
              <a:off x="1242057" y="3539422"/>
              <a:ext cx="7068026" cy="40983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512763" rtl="0">
                <a:spcAft>
                  <a:spcPts val="2000"/>
                </a:spcAft>
                <a:buNone/>
              </a:pPr>
              <a:r>
                <a:rPr lang="es-ES" sz="2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Explicación de las </a:t>
              </a:r>
              <a:r>
                <a:rPr lang="es-ES" sz="2000" dirty="0">
                  <a:solidFill>
                    <a:srgbClr val="D24726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herramientas </a:t>
              </a:r>
              <a:r>
                <a:rPr lang="es-ES" sz="2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para nuestro trabajo</a:t>
              </a:r>
            </a:p>
          </p:txBody>
        </p:sp>
      </p:grpSp>
      <p:pic>
        <p:nvPicPr>
          <p:cNvPr id="15" name="Imagen 14" descr="Imagen que contiene Diagrama&#10;&#10;El contenido generado por IA puede ser incorrecto.">
            <a:extLst>
              <a:ext uri="{FF2B5EF4-FFF2-40B4-BE49-F238E27FC236}">
                <a16:creationId xmlns:a16="http://schemas.microsoft.com/office/drawing/2014/main" id="{CC3C2EDA-5E05-03D9-5B82-B68B813A45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681341" y="4264871"/>
            <a:ext cx="3042086" cy="203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6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54FD5-D17E-D864-3E68-6A93D2606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159FA651-89DE-AC4B-85BA-FB5A086A9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302" y="448426"/>
            <a:ext cx="6877119" cy="640080"/>
          </a:xfrm>
        </p:spPr>
        <p:txBody>
          <a:bodyPr rtlCol="0"/>
          <a:lstStyle/>
          <a:p>
            <a:pPr rtl="0"/>
            <a:r>
              <a:rPr lang="es-ES" b="1" dirty="0">
                <a:cs typeface="Segoe UI Light" panose="020B0502040204020203" pitchFamily="34" charset="0"/>
              </a:rPr>
              <a:t>PRÁCTICA COMPARTIDA</a:t>
            </a:r>
          </a:p>
        </p:txBody>
      </p:sp>
      <p:grpSp>
        <p:nvGrpSpPr>
          <p:cNvPr id="33" name="Grupo 32" descr="Círculo pequeño con el número 1 en su interior para indicar que se encuentra en el paso 1">
            <a:extLst>
              <a:ext uri="{FF2B5EF4-FFF2-40B4-BE49-F238E27FC236}">
                <a16:creationId xmlns:a16="http://schemas.microsoft.com/office/drawing/2014/main" id="{FF20C8E0-FB0B-52A0-46E6-41DC6A2C2597}"/>
              </a:ext>
            </a:extLst>
          </p:cNvPr>
          <p:cNvGrpSpPr/>
          <p:nvPr/>
        </p:nvGrpSpPr>
        <p:grpSpPr bwMode="blackWhite">
          <a:xfrm>
            <a:off x="521207" y="1537067"/>
            <a:ext cx="558179" cy="409838"/>
            <a:chOff x="6953426" y="711274"/>
            <a:chExt cx="558179" cy="409838"/>
          </a:xfrm>
        </p:grpSpPr>
        <p:sp>
          <p:nvSpPr>
            <p:cNvPr id="34" name="Elipse 33" descr="Círculo pequeño">
              <a:extLst>
                <a:ext uri="{FF2B5EF4-FFF2-40B4-BE49-F238E27FC236}">
                  <a16:creationId xmlns:a16="http://schemas.microsoft.com/office/drawing/2014/main" id="{2F3D362A-92C7-7B60-DC53-E02BB26DF20A}"/>
                </a:ext>
              </a:extLst>
            </p:cNvPr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/>
            </a:p>
          </p:txBody>
        </p:sp>
        <p:sp>
          <p:nvSpPr>
            <p:cNvPr id="35" name="Cuadro de texto 34" descr="Número 1">
              <a:extLst>
                <a:ext uri="{FF2B5EF4-FFF2-40B4-BE49-F238E27FC236}">
                  <a16:creationId xmlns:a16="http://schemas.microsoft.com/office/drawing/2014/main" id="{672703FA-122B-7D70-6E44-939C9C0A7ED5}"/>
                </a:ext>
              </a:extLst>
            </p:cNvPr>
            <p:cNvSpPr txBox="1"/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s-ES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1</a:t>
              </a:r>
            </a:p>
          </p:txBody>
        </p:sp>
      </p:grpSp>
      <p:sp>
        <p:nvSpPr>
          <p:cNvPr id="2" name="TextShape 3">
            <a:extLst>
              <a:ext uri="{FF2B5EF4-FFF2-40B4-BE49-F238E27FC236}">
                <a16:creationId xmlns:a16="http://schemas.microsoft.com/office/drawing/2014/main" id="{DD934EC3-76D1-24A3-4BC5-01A163C36DA2}"/>
              </a:ext>
            </a:extLst>
          </p:cNvPr>
          <p:cNvSpPr txBox="1"/>
          <p:nvPr/>
        </p:nvSpPr>
        <p:spPr>
          <a:xfrm>
            <a:off x="237030" y="2325103"/>
            <a:ext cx="4767931" cy="20598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711200" lvl="1" indent="-285750">
              <a:spcAft>
                <a:spcPts val="1200"/>
              </a:spcAft>
              <a:buClr>
                <a:srgbClr val="000000"/>
              </a:buClr>
              <a:buSzPct val="80000"/>
              <a:buFont typeface="Wingdings" panose="05000000000000000000" pitchFamily="2" charset="2"/>
              <a:buChar char="ü"/>
            </a:pPr>
            <a:r>
              <a:rPr lang="es-ES" sz="2000" dirty="0">
                <a:latin typeface="Segoe UI "/>
                <a:cs typeface="Arial" panose="020B0604020202020204" pitchFamily="34" charset="0"/>
              </a:rPr>
              <a:t>Tener una </a:t>
            </a:r>
            <a:r>
              <a:rPr lang="es-ES" sz="2000" b="1" dirty="0">
                <a:latin typeface="Segoe UI "/>
                <a:cs typeface="Arial" panose="020B0604020202020204" pitchFamily="34" charset="0"/>
              </a:rPr>
              <a:t>primera inmersión </a:t>
            </a:r>
            <a:r>
              <a:rPr lang="es-ES" sz="2000" dirty="0">
                <a:latin typeface="Segoe UI "/>
                <a:cs typeface="Arial" panose="020B0604020202020204" pitchFamily="34" charset="0"/>
              </a:rPr>
              <a:t>en el trabajo que se nos propone</a:t>
            </a:r>
          </a:p>
          <a:p>
            <a:pPr marL="711200" lvl="1" indent="-285750">
              <a:spcAft>
                <a:spcPts val="1200"/>
              </a:spcAft>
              <a:buClr>
                <a:srgbClr val="000000"/>
              </a:buClr>
              <a:buSzPct val="80000"/>
              <a:buFont typeface="Wingdings" panose="05000000000000000000" pitchFamily="2" charset="2"/>
              <a:buChar char="ü"/>
            </a:pPr>
            <a:r>
              <a:rPr lang="es-ES" sz="2000" dirty="0">
                <a:latin typeface="Segoe UI "/>
                <a:cs typeface="Arial" panose="020B0604020202020204" pitchFamily="34" charset="0"/>
              </a:rPr>
              <a:t>Empezar a </a:t>
            </a:r>
            <a:r>
              <a:rPr lang="es-ES" sz="2000" b="1" dirty="0">
                <a:latin typeface="Segoe UI "/>
                <a:cs typeface="Arial" panose="020B0604020202020204" pitchFamily="34" charset="0"/>
              </a:rPr>
              <a:t>entrar en el fondo </a:t>
            </a:r>
            <a:r>
              <a:rPr lang="es-ES" sz="2000" dirty="0">
                <a:latin typeface="Segoe UI "/>
                <a:cs typeface="Arial" panose="020B0604020202020204" pitchFamily="34" charset="0"/>
              </a:rPr>
              <a:t>del tema: la PVP</a:t>
            </a:r>
          </a:p>
          <a:p>
            <a:pPr marL="711200" lvl="1" indent="-285750">
              <a:spcAft>
                <a:spcPts val="1200"/>
              </a:spcAft>
              <a:buClr>
                <a:srgbClr val="000000"/>
              </a:buClr>
              <a:buSzPct val="80000"/>
              <a:buFont typeface="Wingdings" panose="05000000000000000000" pitchFamily="2" charset="2"/>
              <a:buChar char="ü"/>
            </a:pPr>
            <a:r>
              <a:rPr lang="es-ES" sz="2000" b="1" dirty="0">
                <a:latin typeface="Segoe UI "/>
                <a:cs typeface="Arial" panose="020B0604020202020204" pitchFamily="34" charset="0"/>
              </a:rPr>
              <a:t>Asentar l</a:t>
            </a:r>
            <a:r>
              <a:rPr lang="es-ES" sz="2000" dirty="0">
                <a:latin typeface="Segoe UI "/>
                <a:cs typeface="Arial" panose="020B0604020202020204" pitchFamily="34" charset="0"/>
              </a:rPr>
              <a:t>a metodología RIE + CE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4CDDAA-FEC7-2DA1-FF4B-0ED415B85E45}"/>
              </a:ext>
            </a:extLst>
          </p:cNvPr>
          <p:cNvSpPr txBox="1">
            <a:spLocks/>
          </p:cNvSpPr>
          <p:nvPr/>
        </p:nvSpPr>
        <p:spPr>
          <a:xfrm>
            <a:off x="10982325" y="5652238"/>
            <a:ext cx="1209675" cy="226822"/>
          </a:xfrm>
          <a:prstGeom prst="rect">
            <a:avLst/>
          </a:prstGeom>
        </p:spPr>
        <p:txBody>
          <a:bodyPr/>
          <a:lstStyle>
            <a:defPPr rtl="0"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D8494E9-F3E2-4017-B12F-64520BE91BA8}" type="slidenum">
              <a:rPr lang="es-ES" sz="2000" spc="-1" smtClean="0">
                <a:solidFill>
                  <a:srgbClr val="FFFFFF"/>
                </a:solidFill>
                <a:latin typeface="Segoe UI "/>
              </a:rPr>
              <a:pPr algn="r"/>
              <a:t>20</a:t>
            </a:fld>
            <a:endParaRPr lang="es-ES" sz="2000" spc="-1" dirty="0">
              <a:solidFill>
                <a:srgbClr val="FFFFFF"/>
              </a:solidFill>
              <a:latin typeface="Segoe UI "/>
            </a:endParaRP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9E1A7B57-411B-DAC5-44BE-9FE91A595645}"/>
              </a:ext>
            </a:extLst>
          </p:cNvPr>
          <p:cNvGrpSpPr/>
          <p:nvPr/>
        </p:nvGrpSpPr>
        <p:grpSpPr>
          <a:xfrm>
            <a:off x="8592724" y="4572987"/>
            <a:ext cx="3428904" cy="1695474"/>
            <a:chOff x="6437508" y="2786955"/>
            <a:chExt cx="3428904" cy="1695474"/>
          </a:xfrm>
        </p:grpSpPr>
        <p:pic>
          <p:nvPicPr>
            <p:cNvPr id="18" name="Imagen 17" descr="Un reloj de aguja&#10;&#10;El contenido generado por IA puede ser incorrecto.">
              <a:extLst>
                <a:ext uri="{FF2B5EF4-FFF2-40B4-BE49-F238E27FC236}">
                  <a16:creationId xmlns:a16="http://schemas.microsoft.com/office/drawing/2014/main" id="{985D8A6C-FA14-0358-5C8E-25623F1E84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824" b="88824" l="12353" r="91176">
                          <a14:foregroundMark x1="13529" y1="8824" x2="13529" y2="8824"/>
                          <a14:foregroundMark x1="90588" y1="87059" x2="90588" y2="87059"/>
                          <a14:foregroundMark x1="13529" y1="88824" x2="13529" y2="87647"/>
                          <a14:foregroundMark x1="91176" y1="8824" x2="91176" y2="8824"/>
                          <a14:foregroundMark x1="46471" y1="32941" x2="46471" y2="32941"/>
                          <a14:foregroundMark x1="36471" y1="28235" x2="36471" y2="28235"/>
                          <a14:foregroundMark x1="27647" y1="37647" x2="27647" y2="37647"/>
                          <a14:foregroundMark x1="31765" y1="51176" x2="31765" y2="51176"/>
                          <a14:foregroundMark x1="22941" y1="48235" x2="22941" y2="48235"/>
                          <a14:foregroundMark x1="15882" y1="48235" x2="15882" y2="48235"/>
                          <a14:foregroundMark x1="18235" y1="49412" x2="18235" y2="49412"/>
                          <a14:foregroundMark x1="21176" y1="64118" x2="21176" y2="64118"/>
                          <a14:foregroundMark x1="23529" y1="68235" x2="24118" y2="69412"/>
                          <a14:foregroundMark x1="41765" y1="60000" x2="41765" y2="60000"/>
                          <a14:foregroundMark x1="41765" y1="48235" x2="41765" y2="48235"/>
                          <a14:foregroundMark x1="33529" y1="60000" x2="33529" y2="60000"/>
                          <a14:foregroundMark x1="32941" y1="61765" x2="32941" y2="61765"/>
                          <a14:foregroundMark x1="37059" y1="61176" x2="37059" y2="61176"/>
                          <a14:foregroundMark x1="37059" y1="61176" x2="37059" y2="61176"/>
                          <a14:foregroundMark x1="38235" y1="60000" x2="38235" y2="60000"/>
                          <a14:foregroundMark x1="37059" y1="59412" x2="34706" y2="59412"/>
                          <a14:foregroundMark x1="33529" y1="58824" x2="31765" y2="58824"/>
                          <a14:foregroundMark x1="31765" y1="58824" x2="31765" y2="58824"/>
                          <a14:foregroundMark x1="31176" y1="60000" x2="30588" y2="61176"/>
                          <a14:foregroundMark x1="30000" y1="62941" x2="27647" y2="64706"/>
                          <a14:foregroundMark x1="27647" y1="65294" x2="25882" y2="65882"/>
                          <a14:foregroundMark x1="25882" y1="65294" x2="25882" y2="65294"/>
                          <a14:foregroundMark x1="24706" y1="61765" x2="24706" y2="61765"/>
                          <a14:foregroundMark x1="24706" y1="60588" x2="24706" y2="60588"/>
                          <a14:foregroundMark x1="24706" y1="58235" x2="24706" y2="58235"/>
                          <a14:foregroundMark x1="24706" y1="55294" x2="25294" y2="53529"/>
                          <a14:foregroundMark x1="25882" y1="51765" x2="25882" y2="51765"/>
                          <a14:foregroundMark x1="25882" y1="49412" x2="25882" y2="49412"/>
                          <a14:foregroundMark x1="25882" y1="46471" x2="26471" y2="44118"/>
                          <a14:foregroundMark x1="27647" y1="41176" x2="27647" y2="41176"/>
                          <a14:foregroundMark x1="28235" y1="39412" x2="28235" y2="39412"/>
                          <a14:foregroundMark x1="28824" y1="37647" x2="32353" y2="36471"/>
                          <a14:foregroundMark x1="35294" y1="34118" x2="35294" y2="34118"/>
                          <a14:foregroundMark x1="38824" y1="32941" x2="39412" y2="34118"/>
                          <a14:foregroundMark x1="40000" y1="35882" x2="40588" y2="40000"/>
                          <a14:foregroundMark x1="41765" y1="40000" x2="41765" y2="40000"/>
                          <a14:foregroundMark x1="41765" y1="41176" x2="41176" y2="42353"/>
                          <a14:foregroundMark x1="40588" y1="43529" x2="37647" y2="46471"/>
                          <a14:foregroundMark x1="38235" y1="48824" x2="38824" y2="51176"/>
                          <a14:foregroundMark x1="38235" y1="50588" x2="37647" y2="51765"/>
                          <a14:foregroundMark x1="37059" y1="53529" x2="36471" y2="55294"/>
                          <a14:foregroundMark x1="37059" y1="59412" x2="38235" y2="61176"/>
                          <a14:foregroundMark x1="52353" y1="51176" x2="52353" y2="51176"/>
                          <a14:foregroundMark x1="51765" y1="50000" x2="51765" y2="50000"/>
                          <a14:foregroundMark x1="51176" y1="49412" x2="51176" y2="49412"/>
                          <a14:foregroundMark x1="51176" y1="48824" x2="53529" y2="47647"/>
                          <a14:foregroundMark x1="55882" y1="45882" x2="57647" y2="44706"/>
                          <a14:foregroundMark x1="59412" y1="42941" x2="61176" y2="42353"/>
                          <a14:foregroundMark x1="62941" y1="40588" x2="64118" y2="42941"/>
                          <a14:foregroundMark x1="55294" y1="51176" x2="53529" y2="51765"/>
                          <a14:foregroundMark x1="52353" y1="51765" x2="52353" y2="52941"/>
                          <a14:foregroundMark x1="52353" y1="52941" x2="54118" y2="55294"/>
                          <a14:foregroundMark x1="54118" y1="54706" x2="54118" y2="54706"/>
                          <a14:foregroundMark x1="45294" y1="57059" x2="43529" y2="56471"/>
                          <a14:foregroundMark x1="43529" y1="55294" x2="44118" y2="54706"/>
                          <a14:foregroundMark x1="45294" y1="52941" x2="45294" y2="52941"/>
                          <a14:foregroundMark x1="45294" y1="53529" x2="45294" y2="55294"/>
                          <a14:foregroundMark x1="45882" y1="55294" x2="46471" y2="55882"/>
                          <a14:foregroundMark x1="47059" y1="55294" x2="47059" y2="55294"/>
                          <a14:foregroundMark x1="47059" y1="55882" x2="48235" y2="56471"/>
                          <a14:foregroundMark x1="49412" y1="55882" x2="49412" y2="58235"/>
                          <a14:foregroundMark x1="49412" y1="58235" x2="49412" y2="58235"/>
                          <a14:foregroundMark x1="50000" y1="60000" x2="48235" y2="61765"/>
                          <a14:foregroundMark x1="47647" y1="62353" x2="44118" y2="64118"/>
                          <a14:foregroundMark x1="44118" y1="65294" x2="40588" y2="67647"/>
                          <a14:foregroundMark x1="40000" y1="68824" x2="38235" y2="70000"/>
                          <a14:foregroundMark x1="34706" y1="68824" x2="33529" y2="70000"/>
                          <a14:foregroundMark x1="33529" y1="68824" x2="33529" y2="68824"/>
                          <a14:foregroundMark x1="34118" y1="70000" x2="38824" y2="73529"/>
                          <a14:foregroundMark x1="41765" y1="75294" x2="41176" y2="77647"/>
                          <a14:foregroundMark x1="40588" y1="76471" x2="40000" y2="78235"/>
                          <a14:foregroundMark x1="41176" y1="77647" x2="42941" y2="78235"/>
                          <a14:foregroundMark x1="44118" y1="77647" x2="45882" y2="78235"/>
                          <a14:foregroundMark x1="47647" y1="77647" x2="50000" y2="78824"/>
                          <a14:foregroundMark x1="51176" y1="78824" x2="51765" y2="80000"/>
                          <a14:foregroundMark x1="52353" y1="79412" x2="53529" y2="79412"/>
                          <a14:foregroundMark x1="54118" y1="77647" x2="59412" y2="75882"/>
                          <a14:foregroundMark x1="62941" y1="74706" x2="62941" y2="74706"/>
                          <a14:foregroundMark x1="62353" y1="77059" x2="65294" y2="75882"/>
                          <a14:foregroundMark x1="65882" y1="74706" x2="70588" y2="73529"/>
                          <a14:foregroundMark x1="71765" y1="72941" x2="71765" y2="72941"/>
                          <a14:foregroundMark x1="75882" y1="65294" x2="73529" y2="58235"/>
                          <a14:foregroundMark x1="74706" y1="61176" x2="74706" y2="62941"/>
                          <a14:foregroundMark x1="74706" y1="61176" x2="75882" y2="57647"/>
                          <a14:foregroundMark x1="75882" y1="54118" x2="74118" y2="51176"/>
                          <a14:foregroundMark x1="73529" y1="43529" x2="73529" y2="43529"/>
                          <a14:foregroundMark x1="71176" y1="39412" x2="70000" y2="38824"/>
                          <a14:foregroundMark x1="63529" y1="34706" x2="61765" y2="347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13183" t="7651" r="8270" b="11034"/>
            <a:stretch>
              <a:fillRect/>
            </a:stretch>
          </p:blipFill>
          <p:spPr>
            <a:xfrm>
              <a:off x="6437508" y="2786955"/>
              <a:ext cx="1412033" cy="1461796"/>
            </a:xfrm>
            <a:prstGeom prst="rect">
              <a:avLst/>
            </a:prstGeom>
          </p:spPr>
        </p:pic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BA01BE4D-21BF-5732-C8F3-A43F14887600}"/>
                </a:ext>
              </a:extLst>
            </p:cNvPr>
            <p:cNvSpPr txBox="1"/>
            <p:nvPr/>
          </p:nvSpPr>
          <p:spPr>
            <a:xfrm>
              <a:off x="7849541" y="3119235"/>
              <a:ext cx="2016871" cy="4966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55575" lvl="1">
                <a:lnSpc>
                  <a:spcPct val="150000"/>
                </a:lnSpc>
                <a:spcAft>
                  <a:spcPts val="400"/>
                </a:spcAft>
                <a:buClr>
                  <a:srgbClr val="000000"/>
                </a:buClr>
                <a:buSzPct val="80000"/>
              </a:pPr>
              <a:r>
                <a:rPr lang="es-ES" sz="2000" b="1" dirty="0">
                  <a:solidFill>
                    <a:srgbClr val="C7243A"/>
                  </a:solidFill>
                  <a:latin typeface="Segoe UI "/>
                </a:rPr>
                <a:t>SILENCIO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C042E9AD-A8EF-C3A7-EF06-031873F20C69}"/>
                </a:ext>
              </a:extLst>
            </p:cNvPr>
            <p:cNvSpPr txBox="1"/>
            <p:nvPr/>
          </p:nvSpPr>
          <p:spPr>
            <a:xfrm>
              <a:off x="7916198" y="3774543"/>
              <a:ext cx="188355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55575" lvl="1">
                <a:spcAft>
                  <a:spcPts val="400"/>
                </a:spcAft>
                <a:buClr>
                  <a:srgbClr val="000000"/>
                </a:buClr>
                <a:buSzPct val="80000"/>
              </a:pPr>
              <a:r>
                <a:rPr lang="es-ES" sz="2000" dirty="0">
                  <a:solidFill>
                    <a:srgbClr val="C7243A"/>
                  </a:solidFill>
                  <a:latin typeface="Segoe UI "/>
                </a:rPr>
                <a:t>A la escucha del ESPÍRITU</a:t>
              </a:r>
            </a:p>
          </p:txBody>
        </p:sp>
      </p:grpSp>
      <p:sp>
        <p:nvSpPr>
          <p:cNvPr id="26" name="TextShape 3">
            <a:extLst>
              <a:ext uri="{FF2B5EF4-FFF2-40B4-BE49-F238E27FC236}">
                <a16:creationId xmlns:a16="http://schemas.microsoft.com/office/drawing/2014/main" id="{86B32642-CDA9-BDC9-382B-1B7557914563}"/>
              </a:ext>
            </a:extLst>
          </p:cNvPr>
          <p:cNvSpPr txBox="1"/>
          <p:nvPr/>
        </p:nvSpPr>
        <p:spPr>
          <a:xfrm>
            <a:off x="5195089" y="2150663"/>
            <a:ext cx="5884665" cy="257582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marL="711200" lvl="1" indent="-261938">
              <a:lnSpc>
                <a:spcPct val="150000"/>
              </a:lnSpc>
              <a:spcAft>
                <a:spcPts val="200"/>
              </a:spcAft>
              <a:buClr>
                <a:srgbClr val="000000"/>
              </a:buClr>
              <a:buSzPct val="80000"/>
              <a:buFont typeface="Wingdings" panose="05000000000000000000" pitchFamily="2" charset="2"/>
              <a:buChar char="ü"/>
            </a:pPr>
            <a:r>
              <a:rPr lang="es-ES" sz="2000" b="1" i="1" dirty="0">
                <a:latin typeface="Segoe UI "/>
                <a:cs typeface="Arial" panose="020B0604020202020204" pitchFamily="34" charset="0"/>
              </a:rPr>
              <a:t>¡Ojo! </a:t>
            </a:r>
            <a:r>
              <a:rPr lang="es-ES" sz="2000" dirty="0">
                <a:latin typeface="Segoe UI "/>
                <a:cs typeface="Arial" panose="020B0604020202020204" pitchFamily="34" charset="0"/>
              </a:rPr>
              <a:t>Versión simplificada  1x3</a:t>
            </a:r>
          </a:p>
          <a:p>
            <a:pPr marL="711200" lvl="1" indent="-261938">
              <a:lnSpc>
                <a:spcPct val="150000"/>
              </a:lnSpc>
              <a:spcAft>
                <a:spcPts val="200"/>
              </a:spcAft>
              <a:buClr>
                <a:srgbClr val="000000"/>
              </a:buClr>
              <a:buSzPct val="80000"/>
              <a:buFont typeface="Wingdings" panose="05000000000000000000" pitchFamily="2" charset="2"/>
              <a:buChar char="ü"/>
            </a:pPr>
            <a:r>
              <a:rPr lang="es-ES" sz="2000" b="1" dirty="0">
                <a:latin typeface="Segoe UI "/>
                <a:cs typeface="Arial" panose="020B0604020202020204" pitchFamily="34" charset="0"/>
              </a:rPr>
              <a:t>REFLEXIÓN</a:t>
            </a:r>
            <a:r>
              <a:rPr lang="es-ES" sz="2000" dirty="0">
                <a:latin typeface="Segoe UI "/>
                <a:cs typeface="Arial" panose="020B0604020202020204" pitchFamily="34" charset="0"/>
              </a:rPr>
              <a:t>: Profundidad, Seriedad, Concreta </a:t>
            </a:r>
          </a:p>
          <a:p>
            <a:pPr marL="711200" lvl="1" indent="-261938">
              <a:lnSpc>
                <a:spcPct val="150000"/>
              </a:lnSpc>
              <a:spcAft>
                <a:spcPts val="200"/>
              </a:spcAft>
              <a:buClr>
                <a:srgbClr val="000000"/>
              </a:buClr>
              <a:buSzPct val="80000"/>
              <a:buFont typeface="Wingdings" panose="05000000000000000000" pitchFamily="2" charset="2"/>
              <a:buChar char="ü"/>
            </a:pPr>
            <a:r>
              <a:rPr lang="es-ES" sz="2000" dirty="0">
                <a:latin typeface="Segoe UI "/>
                <a:cs typeface="Arial" panose="020B0604020202020204" pitchFamily="34" charset="0"/>
              </a:rPr>
              <a:t>Tras el </a:t>
            </a:r>
            <a:r>
              <a:rPr lang="es-ES" sz="2000" b="1" dirty="0">
                <a:latin typeface="Segoe UI "/>
                <a:cs typeface="Arial" panose="020B0604020202020204" pitchFamily="34" charset="0"/>
              </a:rPr>
              <a:t>CAFÉ </a:t>
            </a:r>
            <a:r>
              <a:rPr lang="es-ES" sz="1600" dirty="0">
                <a:latin typeface="Segoe UI 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s-ES" sz="2000" b="1" dirty="0">
                <a:latin typeface="Segoe UI 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s-ES" sz="2000" dirty="0">
                <a:latin typeface="Segoe UI "/>
                <a:cs typeface="Arial" panose="020B0604020202020204" pitchFamily="34" charset="0"/>
                <a:sym typeface="Wingdings" panose="05000000000000000000" pitchFamily="2" charset="2"/>
              </a:rPr>
              <a:t>(Grupo pequeño)</a:t>
            </a:r>
          </a:p>
          <a:p>
            <a:pPr marL="711200" lvl="1" indent="-261938">
              <a:lnSpc>
                <a:spcPct val="150000"/>
              </a:lnSpc>
              <a:spcAft>
                <a:spcPts val="200"/>
              </a:spcAft>
              <a:buClr>
                <a:srgbClr val="000000"/>
              </a:buClr>
              <a:buSzPct val="80000"/>
              <a:buFont typeface="Wingdings" panose="05000000000000000000" pitchFamily="2" charset="2"/>
              <a:buChar char="ü"/>
            </a:pPr>
            <a:r>
              <a:rPr lang="es-ES" sz="2000" b="1" dirty="0">
                <a:latin typeface="Segoe UI "/>
                <a:cs typeface="Arial" panose="020B0604020202020204" pitchFamily="34" charset="0"/>
              </a:rPr>
              <a:t>TRABAJO POR GRUPOS</a:t>
            </a:r>
          </a:p>
          <a:p>
            <a:pPr marL="711200" lvl="1" indent="-261938">
              <a:lnSpc>
                <a:spcPct val="150000"/>
              </a:lnSpc>
              <a:spcAft>
                <a:spcPts val="200"/>
              </a:spcAft>
              <a:buClr>
                <a:srgbClr val="000000"/>
              </a:buClr>
              <a:buSzPct val="80000"/>
              <a:buFont typeface="Wingdings" panose="05000000000000000000" pitchFamily="2" charset="2"/>
              <a:buChar char="ü"/>
            </a:pPr>
            <a:r>
              <a:rPr lang="es-ES" sz="2000" b="1" spc="-1" dirty="0">
                <a:latin typeface="Segoe UI "/>
              </a:rPr>
              <a:t>PLENARIO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03529E3B-EB8F-E919-734F-5191ACBF4ACC}"/>
              </a:ext>
            </a:extLst>
          </p:cNvPr>
          <p:cNvSpPr txBox="1"/>
          <p:nvPr/>
        </p:nvSpPr>
        <p:spPr>
          <a:xfrm>
            <a:off x="1151029" y="1553357"/>
            <a:ext cx="26935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2" lvl="1">
              <a:spcAft>
                <a:spcPts val="600"/>
              </a:spcAft>
              <a:buClr>
                <a:srgbClr val="000000"/>
              </a:buClr>
              <a:buSzPct val="80000"/>
            </a:pPr>
            <a:r>
              <a:rPr lang="es-ES" sz="2000" b="1" dirty="0">
                <a:solidFill>
                  <a:srgbClr val="D24726"/>
                </a:solidFill>
                <a:latin typeface="Segoe UI "/>
                <a:cs typeface="Arial" panose="020B0604020202020204" pitchFamily="34" charset="0"/>
              </a:rPr>
              <a:t>¿PARA QUÉ? 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EDCE2DDA-07C9-6F5B-1A9E-313A6E9F0B11}"/>
              </a:ext>
            </a:extLst>
          </p:cNvPr>
          <p:cNvSpPr txBox="1"/>
          <p:nvPr/>
        </p:nvSpPr>
        <p:spPr>
          <a:xfrm>
            <a:off x="5899207" y="1569736"/>
            <a:ext cx="26935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2" lvl="1">
              <a:spcAft>
                <a:spcPts val="600"/>
              </a:spcAft>
              <a:buClr>
                <a:srgbClr val="000000"/>
              </a:buClr>
              <a:buSzPct val="80000"/>
            </a:pPr>
            <a:r>
              <a:rPr lang="es-ES" sz="2000" b="1" dirty="0">
                <a:solidFill>
                  <a:srgbClr val="D24726"/>
                </a:solidFill>
                <a:latin typeface="Segoe UI "/>
                <a:cs typeface="Arial" panose="020B0604020202020204" pitchFamily="34" charset="0"/>
              </a:rPr>
              <a:t>¿CÓMO? </a:t>
            </a:r>
          </a:p>
        </p:txBody>
      </p:sp>
      <p:grpSp>
        <p:nvGrpSpPr>
          <p:cNvPr id="30" name="Grupo 29" descr="Círculo pequeño con el número 1 en su interior para indicar que se encuentra en el paso 1">
            <a:extLst>
              <a:ext uri="{FF2B5EF4-FFF2-40B4-BE49-F238E27FC236}">
                <a16:creationId xmlns:a16="http://schemas.microsoft.com/office/drawing/2014/main" id="{942F348D-E2B3-5008-742E-ED420DBAF4E7}"/>
              </a:ext>
            </a:extLst>
          </p:cNvPr>
          <p:cNvGrpSpPr/>
          <p:nvPr/>
        </p:nvGrpSpPr>
        <p:grpSpPr bwMode="blackWhite">
          <a:xfrm>
            <a:off x="5537821" y="1543629"/>
            <a:ext cx="558179" cy="409838"/>
            <a:chOff x="6953426" y="711274"/>
            <a:chExt cx="558179" cy="409838"/>
          </a:xfrm>
        </p:grpSpPr>
        <p:sp>
          <p:nvSpPr>
            <p:cNvPr id="31" name="Elipse 30" descr="Círculo pequeño">
              <a:extLst>
                <a:ext uri="{FF2B5EF4-FFF2-40B4-BE49-F238E27FC236}">
                  <a16:creationId xmlns:a16="http://schemas.microsoft.com/office/drawing/2014/main" id="{DDE9CB5F-D2F3-074D-A87A-56292E8818FD}"/>
                </a:ext>
              </a:extLst>
            </p:cNvPr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/>
            </a:p>
          </p:txBody>
        </p:sp>
        <p:sp>
          <p:nvSpPr>
            <p:cNvPr id="32" name="Cuadro de texto 34" descr="Número 1">
              <a:extLst>
                <a:ext uri="{FF2B5EF4-FFF2-40B4-BE49-F238E27FC236}">
                  <a16:creationId xmlns:a16="http://schemas.microsoft.com/office/drawing/2014/main" id="{60DE84D9-0E03-4243-E13F-6221C0289D70}"/>
                </a:ext>
              </a:extLst>
            </p:cNvPr>
            <p:cNvSpPr txBox="1"/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s-ES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2</a:t>
              </a:r>
            </a:p>
          </p:txBody>
        </p:sp>
      </p:grpSp>
      <p:sp>
        <p:nvSpPr>
          <p:cNvPr id="36" name="Flecha: doblada 35">
            <a:extLst>
              <a:ext uri="{FF2B5EF4-FFF2-40B4-BE49-F238E27FC236}">
                <a16:creationId xmlns:a16="http://schemas.microsoft.com/office/drawing/2014/main" id="{3FE2F4EA-5DFC-EB5A-F9CD-ECD45C6E0334}"/>
              </a:ext>
            </a:extLst>
          </p:cNvPr>
          <p:cNvSpPr/>
          <p:nvPr/>
        </p:nvSpPr>
        <p:spPr>
          <a:xfrm flipH="1">
            <a:off x="10902073" y="2686269"/>
            <a:ext cx="685087" cy="2198849"/>
          </a:xfrm>
          <a:prstGeom prst="bentArrow">
            <a:avLst>
              <a:gd name="adj1" fmla="val 13047"/>
              <a:gd name="adj2" fmla="val 25000"/>
              <a:gd name="adj3" fmla="val 25000"/>
              <a:gd name="adj4" fmla="val 39766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569DB5-FEEE-F1AD-C15B-26BB1CB5A1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004961" y="1537067"/>
            <a:ext cx="0" cy="4892634"/>
          </a:xfrm>
          <a:prstGeom prst="line">
            <a:avLst/>
          </a:prstGeom>
          <a:ln w="952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Globo: flecha derecha 37">
            <a:extLst>
              <a:ext uri="{FF2B5EF4-FFF2-40B4-BE49-F238E27FC236}">
                <a16:creationId xmlns:a16="http://schemas.microsoft.com/office/drawing/2014/main" id="{CEF38847-27AE-8CC0-8EDE-B5A15B17F44A}"/>
              </a:ext>
            </a:extLst>
          </p:cNvPr>
          <p:cNvSpPr/>
          <p:nvPr/>
        </p:nvSpPr>
        <p:spPr>
          <a:xfrm>
            <a:off x="525629" y="597017"/>
            <a:ext cx="582431" cy="487635"/>
          </a:xfrm>
          <a:prstGeom prst="rightArrow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98702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521208" y="1536192"/>
            <a:ext cx="9546428" cy="640080"/>
          </a:xfrm>
        </p:spPr>
        <p:txBody>
          <a:bodyPr rtlCol="0">
            <a:normAutofit/>
          </a:bodyPr>
          <a:lstStyle/>
          <a:p>
            <a:pPr rtl="0"/>
            <a:r>
              <a:rPr lang="es-ES" dirty="0">
                <a:cs typeface="Segoe UI Light" panose="020B0502040204020203" pitchFamily="34" charset="0"/>
              </a:rPr>
              <a:t>¡Vamos allá!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C4152EB-2BF9-7AA9-7EBF-762E5B469F8D}"/>
              </a:ext>
            </a:extLst>
          </p:cNvPr>
          <p:cNvSpPr txBox="1"/>
          <p:nvPr/>
        </p:nvSpPr>
        <p:spPr>
          <a:xfrm>
            <a:off x="501714" y="2773519"/>
            <a:ext cx="11188571" cy="1990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strike="noStrike" spc="-1" dirty="0">
                <a:solidFill>
                  <a:srgbClr val="D24726"/>
                </a:solidFill>
                <a:latin typeface="Segoe UI "/>
              </a:rPr>
              <a:t>SECRETO:</a:t>
            </a:r>
            <a:r>
              <a:rPr lang="es-ES" sz="2000" b="0" strike="noStrike" spc="-1" dirty="0">
                <a:latin typeface="Segoe UI "/>
              </a:rPr>
              <a:t> </a:t>
            </a:r>
            <a:r>
              <a:rPr lang="es-ES" sz="2000" spc="-1" dirty="0">
                <a:latin typeface="Segoe UI "/>
              </a:rPr>
              <a:t>N</a:t>
            </a:r>
            <a:r>
              <a:rPr lang="es-ES" sz="2000" b="0" strike="noStrike" spc="-1" dirty="0">
                <a:latin typeface="Segoe UI "/>
              </a:rPr>
              <a:t>o tenemos todas las respuestas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spc="-1" dirty="0">
                <a:solidFill>
                  <a:srgbClr val="D24726"/>
                </a:solidFill>
                <a:latin typeface="Segoe UI "/>
              </a:rPr>
              <a:t>OBJETIVO:</a:t>
            </a:r>
            <a:r>
              <a:rPr lang="es-ES" sz="2000" spc="-1" dirty="0">
                <a:latin typeface="Segoe UI "/>
              </a:rPr>
              <a:t> ¿daros trabajo? </a:t>
            </a:r>
            <a:r>
              <a:rPr lang="es-ES" sz="1600" spc="-1" dirty="0">
                <a:latin typeface="Segoe UI "/>
                <a:sym typeface="Wingdings" panose="05000000000000000000" pitchFamily="2" charset="2"/>
              </a:rPr>
              <a:t></a:t>
            </a:r>
            <a:r>
              <a:rPr lang="es-ES" sz="2000" spc="-1" dirty="0">
                <a:latin typeface="Segoe UI "/>
                <a:sym typeface="Wingdings" panose="05000000000000000000" pitchFamily="2" charset="2"/>
              </a:rPr>
              <a:t> I</a:t>
            </a:r>
            <a:r>
              <a:rPr lang="es-ES" sz="2000" spc="-1" dirty="0">
                <a:latin typeface="Segoe UI "/>
              </a:rPr>
              <a:t>mpulsar y acompañar proceso de conversión personal y comunitaria</a:t>
            </a:r>
            <a:endParaRPr lang="es-ES" sz="2000" b="0" strike="noStrike" spc="-1" dirty="0">
              <a:latin typeface="Segoe UI "/>
            </a:endParaRP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spc="-1" dirty="0">
                <a:solidFill>
                  <a:srgbClr val="D24726"/>
                </a:solidFill>
                <a:latin typeface="Segoe UI "/>
              </a:rPr>
              <a:t>DISPONIBILIDAD:</a:t>
            </a:r>
            <a:r>
              <a:rPr lang="es-ES" sz="2000" b="0" strike="noStrike" spc="-1" dirty="0">
                <a:latin typeface="Segoe UI "/>
              </a:rPr>
              <a:t> La Comisión Episcopal de Laicos, Familia y Vida, y el Consejo Asesor de Laicos estamos a vuestro servicio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ACF7CC4-6F9B-0902-7D48-0849E05E5180}"/>
              </a:ext>
            </a:extLst>
          </p:cNvPr>
          <p:cNvPicPr/>
          <p:nvPr/>
        </p:nvPicPr>
        <p:blipFill>
          <a:blip r:embed="rId3"/>
          <a:srcRect l="5041" t="4573" r="3612" b="12491"/>
          <a:stretch/>
        </p:blipFill>
        <p:spPr>
          <a:xfrm>
            <a:off x="4299954" y="4920083"/>
            <a:ext cx="1645493" cy="1804722"/>
          </a:xfrm>
          <a:prstGeom prst="rect">
            <a:avLst/>
          </a:prstGeom>
          <a:ln>
            <a:noFill/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74E9CB3-E1CD-3199-1A56-3002BCBC459B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7186000" y="4948411"/>
            <a:ext cx="1698522" cy="1776394"/>
          </a:xfrm>
          <a:prstGeom prst="rect">
            <a:avLst/>
          </a:prstGeom>
          <a:ln>
            <a:noFill/>
          </a:ln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522C50E-C320-A539-E7D2-51F62BE2A4ED}"/>
              </a:ext>
            </a:extLst>
          </p:cNvPr>
          <p:cNvPicPr/>
          <p:nvPr/>
        </p:nvPicPr>
        <p:blipFill>
          <a:blip r:embed="rId5"/>
          <a:srcRect l="2498"/>
          <a:stretch/>
        </p:blipFill>
        <p:spPr>
          <a:xfrm>
            <a:off x="10013138" y="4909098"/>
            <a:ext cx="1677147" cy="174986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3025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211624" y="447392"/>
            <a:ext cx="11232643" cy="640080"/>
          </a:xfrm>
        </p:spPr>
        <p:txBody>
          <a:bodyPr rtlCol="0">
            <a:normAutofit/>
          </a:bodyPr>
          <a:lstStyle/>
          <a:p>
            <a:pPr rtl="0"/>
            <a:r>
              <a:rPr lang="es-ES" b="1" dirty="0">
                <a:cs typeface="Segoe UI Light" panose="020B0502040204020203" pitchFamily="34" charset="0"/>
              </a:rPr>
              <a:t>DOCUMENTO “</a:t>
            </a:r>
            <a:r>
              <a:rPr lang="es-ES" b="1" i="1" dirty="0">
                <a:cs typeface="Segoe UI Light" panose="020B0502040204020203" pitchFamily="34" charset="0"/>
              </a:rPr>
              <a:t>Pueblo de Dios que sale al encuentro</a:t>
            </a:r>
            <a:r>
              <a:rPr lang="es-ES" b="1" dirty="0">
                <a:cs typeface="Segoe UI Light" panose="020B0502040204020203" pitchFamily="34" charset="0"/>
              </a:rPr>
              <a:t>”</a:t>
            </a:r>
          </a:p>
        </p:txBody>
      </p:sp>
      <p:sp>
        <p:nvSpPr>
          <p:cNvPr id="25" name="Marcador de contenido 17"/>
          <p:cNvSpPr txBox="1">
            <a:spLocks/>
          </p:cNvSpPr>
          <p:nvPr/>
        </p:nvSpPr>
        <p:spPr>
          <a:xfrm>
            <a:off x="541609" y="1455491"/>
            <a:ext cx="5110161" cy="4711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r>
              <a:rPr lang="es-E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INDICE</a:t>
            </a:r>
          </a:p>
        </p:txBody>
      </p:sp>
      <p:grpSp>
        <p:nvGrpSpPr>
          <p:cNvPr id="44" name="Grupo 43">
            <a:extLst>
              <a:ext uri="{FF2B5EF4-FFF2-40B4-BE49-F238E27FC236}">
                <a16:creationId xmlns:a16="http://schemas.microsoft.com/office/drawing/2014/main" id="{5A8BC179-58C8-9E7A-3E9E-16578FAB882B}"/>
              </a:ext>
            </a:extLst>
          </p:cNvPr>
          <p:cNvGrpSpPr/>
          <p:nvPr/>
        </p:nvGrpSpPr>
        <p:grpSpPr>
          <a:xfrm>
            <a:off x="935062" y="1944181"/>
            <a:ext cx="8175720" cy="459586"/>
            <a:chOff x="531552" y="1917997"/>
            <a:chExt cx="8175720" cy="459586"/>
          </a:xfrm>
        </p:grpSpPr>
        <p:grpSp>
          <p:nvGrpSpPr>
            <p:cNvPr id="18" name="Grupo 17" descr="Círculo pequeño con el número 1 en su interior para indicar que se encuentra en el paso 1"/>
            <p:cNvGrpSpPr/>
            <p:nvPr/>
          </p:nvGrpSpPr>
          <p:grpSpPr bwMode="blackWhite">
            <a:xfrm>
              <a:off x="531552" y="1917997"/>
              <a:ext cx="558179" cy="409838"/>
              <a:chOff x="6953426" y="711274"/>
              <a:chExt cx="558179" cy="409838"/>
            </a:xfrm>
          </p:grpSpPr>
          <p:sp>
            <p:nvSpPr>
              <p:cNvPr id="19" name="Elipse 18" descr="Círculo pequeño"/>
              <p:cNvSpPr/>
              <p:nvPr/>
            </p:nvSpPr>
            <p:spPr bwMode="blackWhite">
              <a:xfrm>
                <a:off x="7025069" y="711274"/>
                <a:ext cx="409838" cy="409838"/>
              </a:xfrm>
              <a:prstGeom prst="ellipse">
                <a:avLst/>
              </a:prstGeom>
              <a:solidFill>
                <a:srgbClr val="D247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/>
              </a:p>
            </p:txBody>
          </p:sp>
          <p:sp>
            <p:nvSpPr>
              <p:cNvPr id="20" name="Cuadro de texto 19" descr="Número 1"/>
              <p:cNvSpPr txBox="1">
                <a:spLocks noChangeAspect="1"/>
              </p:cNvSpPr>
              <p:nvPr/>
            </p:nvSpPr>
            <p:spPr bwMode="blackWhite">
              <a:xfrm>
                <a:off x="6953426" y="727564"/>
                <a:ext cx="5581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s-ES" dirty="0">
                    <a:solidFill>
                      <a:schemeClr val="bg1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1</a:t>
                </a:r>
              </a:p>
            </p:txBody>
          </p:sp>
        </p:grpSp>
        <p:sp>
          <p:nvSpPr>
            <p:cNvPr id="21" name="Marcador de contenido 17"/>
            <p:cNvSpPr txBox="1">
              <a:spLocks/>
            </p:cNvSpPr>
            <p:nvPr/>
          </p:nvSpPr>
          <p:spPr>
            <a:xfrm>
              <a:off x="1056513" y="1994840"/>
              <a:ext cx="7650759" cy="38274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rtl="0">
                <a:spcAft>
                  <a:spcPts val="600"/>
                </a:spcAft>
                <a:buNone/>
                <a:defRPr/>
              </a:pPr>
              <a:r>
                <a:rPr lang="es-ES" sz="18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Vamos haciendo camino  </a:t>
              </a:r>
              <a:r>
                <a:rPr lang="es-ES" sz="1800" dirty="0">
                  <a:solidFill>
                    <a:srgbClr val="D24726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5</a:t>
              </a:r>
              <a:endParaRPr lang="es-ES" sz="1800" dirty="0">
                <a:solidFill>
                  <a:srgbClr val="D24726"/>
                </a:solidFill>
                <a:cs typeface="Segoe UI"/>
              </a:endParaRPr>
            </a:p>
          </p:txBody>
        </p:sp>
      </p:grpSp>
      <p:grpSp>
        <p:nvGrpSpPr>
          <p:cNvPr id="43" name="Grupo 42">
            <a:extLst>
              <a:ext uri="{FF2B5EF4-FFF2-40B4-BE49-F238E27FC236}">
                <a16:creationId xmlns:a16="http://schemas.microsoft.com/office/drawing/2014/main" id="{3BB8AD7B-7544-2E9A-8C99-0C7E6AB3F46D}"/>
              </a:ext>
            </a:extLst>
          </p:cNvPr>
          <p:cNvGrpSpPr/>
          <p:nvPr/>
        </p:nvGrpSpPr>
        <p:grpSpPr>
          <a:xfrm>
            <a:off x="935062" y="2508578"/>
            <a:ext cx="5101509" cy="430158"/>
            <a:chOff x="529024" y="2480893"/>
            <a:chExt cx="5101509" cy="430158"/>
          </a:xfrm>
        </p:grpSpPr>
        <p:grpSp>
          <p:nvGrpSpPr>
            <p:cNvPr id="33" name="Grupo 32" descr="Círculo pequeño con el número 2 en su interior para indicar que se encuentra en el paso 2"/>
            <p:cNvGrpSpPr/>
            <p:nvPr/>
          </p:nvGrpSpPr>
          <p:grpSpPr bwMode="blackWhite">
            <a:xfrm>
              <a:off x="529024" y="2480893"/>
              <a:ext cx="558179" cy="409838"/>
              <a:chOff x="6953426" y="711274"/>
              <a:chExt cx="558179" cy="409838"/>
            </a:xfrm>
          </p:grpSpPr>
          <p:sp>
            <p:nvSpPr>
              <p:cNvPr id="34" name="Elipse 33" descr="Círculo pequeño"/>
              <p:cNvSpPr/>
              <p:nvPr/>
            </p:nvSpPr>
            <p:spPr bwMode="blackWhite">
              <a:xfrm>
                <a:off x="7025069" y="711274"/>
                <a:ext cx="409838" cy="409838"/>
              </a:xfrm>
              <a:prstGeom prst="ellipse">
                <a:avLst/>
              </a:prstGeom>
              <a:solidFill>
                <a:srgbClr val="D247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/>
              </a:p>
            </p:txBody>
          </p:sp>
          <p:sp>
            <p:nvSpPr>
              <p:cNvPr id="35" name="Cuadro de texto 34" descr="Número 2"/>
              <p:cNvSpPr txBox="1">
                <a:spLocks noChangeAspect="1"/>
              </p:cNvSpPr>
              <p:nvPr/>
            </p:nvSpPr>
            <p:spPr bwMode="blackWhite">
              <a:xfrm>
                <a:off x="6953426" y="727564"/>
                <a:ext cx="5581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s-ES">
                    <a:solidFill>
                      <a:schemeClr val="bg1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2</a:t>
                </a:r>
              </a:p>
            </p:txBody>
          </p:sp>
        </p:grpSp>
        <p:sp>
          <p:nvSpPr>
            <p:cNvPr id="26" name="Marcador de contenido 17">
              <a:extLst>
                <a:ext uri="{FF2B5EF4-FFF2-40B4-BE49-F238E27FC236}">
                  <a16:creationId xmlns:a16="http://schemas.microsoft.com/office/drawing/2014/main" id="{3ED0509A-B4E6-8134-76AD-B88CB7EF64EE}"/>
                </a:ext>
              </a:extLst>
            </p:cNvPr>
            <p:cNvSpPr txBox="1">
              <a:spLocks/>
            </p:cNvSpPr>
            <p:nvPr/>
          </p:nvSpPr>
          <p:spPr>
            <a:xfrm>
              <a:off x="1044802" y="2528308"/>
              <a:ext cx="4585731" cy="38274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rtl="0">
                <a:spcAft>
                  <a:spcPts val="600"/>
                </a:spcAft>
                <a:buNone/>
                <a:defRPr/>
              </a:pPr>
              <a:r>
                <a:rPr lang="es-ES" sz="18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Pueblo de Dios que sale al encuentro </a:t>
              </a:r>
              <a:r>
                <a:rPr lang="es-ES" sz="1800" dirty="0">
                  <a:solidFill>
                    <a:srgbClr val="D24726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9</a:t>
              </a:r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FC74CFE1-2691-D1CE-6381-59F64688941B}"/>
              </a:ext>
            </a:extLst>
          </p:cNvPr>
          <p:cNvGrpSpPr/>
          <p:nvPr/>
        </p:nvGrpSpPr>
        <p:grpSpPr>
          <a:xfrm>
            <a:off x="935062" y="3068413"/>
            <a:ext cx="7752243" cy="409838"/>
            <a:chOff x="521207" y="3194222"/>
            <a:chExt cx="7752243" cy="409838"/>
          </a:xfrm>
        </p:grpSpPr>
        <p:grpSp>
          <p:nvGrpSpPr>
            <p:cNvPr id="22" name="Grupo 21" descr="Círculo pequeño con el número 3 en su interior para indicar que se encuentra en el paso 3"/>
            <p:cNvGrpSpPr/>
            <p:nvPr/>
          </p:nvGrpSpPr>
          <p:grpSpPr bwMode="blackWhite">
            <a:xfrm>
              <a:off x="521207" y="3194222"/>
              <a:ext cx="558179" cy="409838"/>
              <a:chOff x="6953426" y="711274"/>
              <a:chExt cx="558179" cy="409838"/>
            </a:xfrm>
          </p:grpSpPr>
          <p:sp>
            <p:nvSpPr>
              <p:cNvPr id="24" name="Elipse 23" descr="Círculo pequeño"/>
              <p:cNvSpPr/>
              <p:nvPr/>
            </p:nvSpPr>
            <p:spPr bwMode="blackWhite">
              <a:xfrm>
                <a:off x="7025069" y="711274"/>
                <a:ext cx="409838" cy="409838"/>
              </a:xfrm>
              <a:prstGeom prst="ellipse">
                <a:avLst/>
              </a:prstGeom>
              <a:solidFill>
                <a:srgbClr val="D247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/>
              </a:p>
            </p:txBody>
          </p:sp>
          <p:sp>
            <p:nvSpPr>
              <p:cNvPr id="30" name="Cuadro de texto 29" descr="Número 3"/>
              <p:cNvSpPr txBox="1">
                <a:spLocks noChangeAspect="1"/>
              </p:cNvSpPr>
              <p:nvPr/>
            </p:nvSpPr>
            <p:spPr bwMode="blackWhite">
              <a:xfrm>
                <a:off x="6953426" y="727564"/>
                <a:ext cx="5581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s-ES">
                    <a:solidFill>
                      <a:schemeClr val="bg1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3</a:t>
                </a:r>
              </a:p>
            </p:txBody>
          </p:sp>
        </p:grpSp>
        <p:sp>
          <p:nvSpPr>
            <p:cNvPr id="27" name="Marcador de contenido 17">
              <a:extLst>
                <a:ext uri="{FF2B5EF4-FFF2-40B4-BE49-F238E27FC236}">
                  <a16:creationId xmlns:a16="http://schemas.microsoft.com/office/drawing/2014/main" id="{628D0D5F-855B-FFD1-3B93-D148C0CB03D4}"/>
                </a:ext>
              </a:extLst>
            </p:cNvPr>
            <p:cNvSpPr txBox="1">
              <a:spLocks/>
            </p:cNvSpPr>
            <p:nvPr/>
          </p:nvSpPr>
          <p:spPr>
            <a:xfrm>
              <a:off x="1044802" y="3238140"/>
              <a:ext cx="7228648" cy="31143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25000" lnSpcReduction="20000"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s-ES" sz="7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Hemos dado pasos con una conciencia de proceso compartido  </a:t>
              </a:r>
              <a:r>
                <a:rPr lang="es-ES" sz="7200" dirty="0">
                  <a:solidFill>
                    <a:srgbClr val="D24726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13</a:t>
              </a:r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3CF07E5F-CB1D-36C5-BA80-A9B45F71CBAE}"/>
              </a:ext>
            </a:extLst>
          </p:cNvPr>
          <p:cNvGrpSpPr/>
          <p:nvPr/>
        </p:nvGrpSpPr>
        <p:grpSpPr>
          <a:xfrm>
            <a:off x="935062" y="3606261"/>
            <a:ext cx="5153436" cy="437750"/>
            <a:chOff x="498334" y="3731151"/>
            <a:chExt cx="5153436" cy="437750"/>
          </a:xfrm>
        </p:grpSpPr>
        <p:grpSp>
          <p:nvGrpSpPr>
            <p:cNvPr id="37" name="Grupo 36" descr="Círculo pequeño con el número 4 en su interior para indicar que se encuentra en el paso 4"/>
            <p:cNvGrpSpPr/>
            <p:nvPr/>
          </p:nvGrpSpPr>
          <p:grpSpPr bwMode="blackWhite">
            <a:xfrm>
              <a:off x="498334" y="3731151"/>
              <a:ext cx="558179" cy="409838"/>
              <a:chOff x="6953426" y="711274"/>
              <a:chExt cx="558179" cy="409838"/>
            </a:xfrm>
          </p:grpSpPr>
          <p:sp>
            <p:nvSpPr>
              <p:cNvPr id="38" name="Elipse 37" descr="Círculo pequeño"/>
              <p:cNvSpPr/>
              <p:nvPr/>
            </p:nvSpPr>
            <p:spPr bwMode="blackWhite">
              <a:xfrm>
                <a:off x="7025069" y="711274"/>
                <a:ext cx="409838" cy="409838"/>
              </a:xfrm>
              <a:prstGeom prst="ellipse">
                <a:avLst/>
              </a:prstGeom>
              <a:solidFill>
                <a:srgbClr val="D247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/>
              </a:p>
            </p:txBody>
          </p:sp>
          <p:sp>
            <p:nvSpPr>
              <p:cNvPr id="39" name="Cuadro de texto 38" descr="Número 4"/>
              <p:cNvSpPr txBox="1">
                <a:spLocks noChangeAspect="1"/>
              </p:cNvSpPr>
              <p:nvPr/>
            </p:nvSpPr>
            <p:spPr bwMode="blackWhite">
              <a:xfrm>
                <a:off x="6953426" y="727564"/>
                <a:ext cx="5581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s-ES">
                    <a:solidFill>
                      <a:schemeClr val="bg1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4</a:t>
                </a:r>
              </a:p>
            </p:txBody>
          </p:sp>
        </p:grpSp>
        <p:sp>
          <p:nvSpPr>
            <p:cNvPr id="28" name="Marcador de contenido 17">
              <a:extLst>
                <a:ext uri="{FF2B5EF4-FFF2-40B4-BE49-F238E27FC236}">
                  <a16:creationId xmlns:a16="http://schemas.microsoft.com/office/drawing/2014/main" id="{39C84980-2D5B-9105-376E-70C005647554}"/>
                </a:ext>
              </a:extLst>
            </p:cNvPr>
            <p:cNvSpPr txBox="1">
              <a:spLocks/>
            </p:cNvSpPr>
            <p:nvPr/>
          </p:nvSpPr>
          <p:spPr>
            <a:xfrm>
              <a:off x="1066039" y="3786158"/>
              <a:ext cx="4585731" cy="38274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Aft>
                  <a:spcPts val="600"/>
                </a:spcAft>
                <a:buNone/>
                <a:defRPr/>
              </a:pPr>
              <a:r>
                <a:rPr lang="es-ES" sz="1800" dirty="0"/>
                <a:t>Damos un nuevo paso adelante </a:t>
              </a:r>
              <a:r>
                <a:rPr lang="es-ES" sz="1800" dirty="0">
                  <a:solidFill>
                    <a:srgbClr val="D24726"/>
                  </a:solidFill>
                </a:rPr>
                <a:t>17</a:t>
              </a:r>
              <a:endParaRPr lang="es-ES" sz="1800" dirty="0">
                <a:solidFill>
                  <a:srgbClr val="D24726"/>
                </a:solidFill>
                <a:cs typeface="Segoe UI"/>
              </a:endParaRPr>
            </a:p>
          </p:txBody>
        </p: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C3E5ABE8-9F40-00B2-3C4B-CB1E831C540A}"/>
              </a:ext>
            </a:extLst>
          </p:cNvPr>
          <p:cNvGrpSpPr/>
          <p:nvPr/>
        </p:nvGrpSpPr>
        <p:grpSpPr>
          <a:xfrm>
            <a:off x="935062" y="4160055"/>
            <a:ext cx="7352975" cy="409838"/>
            <a:chOff x="486623" y="4274338"/>
            <a:chExt cx="7352975" cy="409838"/>
          </a:xfrm>
        </p:grpSpPr>
        <p:grpSp>
          <p:nvGrpSpPr>
            <p:cNvPr id="9" name="Grupo 8" descr="Círculo pequeño con el número 4 en su interior para indicar que se encuentra en el paso 4">
              <a:extLst>
                <a:ext uri="{FF2B5EF4-FFF2-40B4-BE49-F238E27FC236}">
                  <a16:creationId xmlns:a16="http://schemas.microsoft.com/office/drawing/2014/main" id="{E481BCD1-6EE1-A0FD-92B0-5B149E3A2709}"/>
                </a:ext>
              </a:extLst>
            </p:cNvPr>
            <p:cNvGrpSpPr/>
            <p:nvPr/>
          </p:nvGrpSpPr>
          <p:grpSpPr bwMode="blackWhite">
            <a:xfrm>
              <a:off x="486623" y="4274338"/>
              <a:ext cx="558179" cy="409838"/>
              <a:chOff x="6953426" y="711274"/>
              <a:chExt cx="558179" cy="409838"/>
            </a:xfrm>
          </p:grpSpPr>
          <p:sp>
            <p:nvSpPr>
              <p:cNvPr id="10" name="Elipse 9" descr="Círculo pequeño">
                <a:extLst>
                  <a:ext uri="{FF2B5EF4-FFF2-40B4-BE49-F238E27FC236}">
                    <a16:creationId xmlns:a16="http://schemas.microsoft.com/office/drawing/2014/main" id="{D35591D1-4ACD-26CC-8305-C7A1A3B67869}"/>
                  </a:ext>
                </a:extLst>
              </p:cNvPr>
              <p:cNvSpPr/>
              <p:nvPr/>
            </p:nvSpPr>
            <p:spPr bwMode="blackWhite">
              <a:xfrm>
                <a:off x="7025069" y="711274"/>
                <a:ext cx="409838" cy="409838"/>
              </a:xfrm>
              <a:prstGeom prst="ellipse">
                <a:avLst/>
              </a:prstGeom>
              <a:solidFill>
                <a:srgbClr val="D247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/>
              </a:p>
            </p:txBody>
          </p:sp>
          <p:sp>
            <p:nvSpPr>
              <p:cNvPr id="11" name="Cuadro de texto 38" descr="Número 4">
                <a:extLst>
                  <a:ext uri="{FF2B5EF4-FFF2-40B4-BE49-F238E27FC236}">
                    <a16:creationId xmlns:a16="http://schemas.microsoft.com/office/drawing/2014/main" id="{CC7E0891-F8EE-EE88-24D5-F3A63B736626}"/>
                  </a:ext>
                </a:extLst>
              </p:cNvPr>
              <p:cNvSpPr txBox="1">
                <a:spLocks noChangeAspect="1"/>
              </p:cNvSpPr>
              <p:nvPr/>
            </p:nvSpPr>
            <p:spPr bwMode="blackWhite">
              <a:xfrm>
                <a:off x="6953426" y="727564"/>
                <a:ext cx="5581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s-ES" dirty="0">
                    <a:solidFill>
                      <a:schemeClr val="bg1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5</a:t>
                </a:r>
              </a:p>
            </p:txBody>
          </p:sp>
        </p:grpSp>
        <p:sp>
          <p:nvSpPr>
            <p:cNvPr id="31" name="Marcador de contenido 17">
              <a:extLst>
                <a:ext uri="{FF2B5EF4-FFF2-40B4-BE49-F238E27FC236}">
                  <a16:creationId xmlns:a16="http://schemas.microsoft.com/office/drawing/2014/main" id="{550EA7B7-E709-EBDD-46A9-94C730789835}"/>
                </a:ext>
              </a:extLst>
            </p:cNvPr>
            <p:cNvSpPr txBox="1">
              <a:spLocks/>
            </p:cNvSpPr>
            <p:nvPr/>
          </p:nvSpPr>
          <p:spPr>
            <a:xfrm>
              <a:off x="1054328" y="4298186"/>
              <a:ext cx="6785270" cy="38274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Aft>
                  <a:spcPts val="600"/>
                </a:spcAft>
                <a:buNone/>
                <a:defRPr/>
              </a:pPr>
              <a:r>
                <a:rPr lang="es-ES" sz="1800" dirty="0"/>
                <a:t>Recordamos y reiteramos los objetivos del proceso </a:t>
              </a:r>
              <a:r>
                <a:rPr lang="es-ES" sz="1800" dirty="0">
                  <a:solidFill>
                    <a:srgbClr val="D24726"/>
                  </a:solidFill>
                </a:rPr>
                <a:t>23</a:t>
              </a:r>
              <a:endParaRPr lang="es-ES" sz="1800" dirty="0">
                <a:solidFill>
                  <a:srgbClr val="D24726"/>
                </a:solidFill>
                <a:cs typeface="Segoe UI"/>
              </a:endParaRPr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04F8FEF9-0C36-FEFC-ACF6-FE6BE1FCA092}"/>
              </a:ext>
            </a:extLst>
          </p:cNvPr>
          <p:cNvGrpSpPr/>
          <p:nvPr/>
        </p:nvGrpSpPr>
        <p:grpSpPr>
          <a:xfrm>
            <a:off x="935062" y="4737890"/>
            <a:ext cx="8071331" cy="460669"/>
            <a:chOff x="521207" y="4851139"/>
            <a:chExt cx="8071331" cy="460669"/>
          </a:xfrm>
        </p:grpSpPr>
        <p:grpSp>
          <p:nvGrpSpPr>
            <p:cNvPr id="12" name="Grupo 11" descr="Círculo pequeño con el número 4 en su interior para indicar que se encuentra en el paso 4">
              <a:extLst>
                <a:ext uri="{FF2B5EF4-FFF2-40B4-BE49-F238E27FC236}">
                  <a16:creationId xmlns:a16="http://schemas.microsoft.com/office/drawing/2014/main" id="{55BF46D2-8A29-D16E-DB88-9D1BD7A0396C}"/>
                </a:ext>
              </a:extLst>
            </p:cNvPr>
            <p:cNvGrpSpPr/>
            <p:nvPr/>
          </p:nvGrpSpPr>
          <p:grpSpPr bwMode="blackWhite">
            <a:xfrm>
              <a:off x="521207" y="4851139"/>
              <a:ext cx="558179" cy="409838"/>
              <a:chOff x="6953426" y="711274"/>
              <a:chExt cx="558179" cy="409838"/>
            </a:xfrm>
          </p:grpSpPr>
          <p:sp>
            <p:nvSpPr>
              <p:cNvPr id="13" name="Elipse 12" descr="Círculo pequeño">
                <a:extLst>
                  <a:ext uri="{FF2B5EF4-FFF2-40B4-BE49-F238E27FC236}">
                    <a16:creationId xmlns:a16="http://schemas.microsoft.com/office/drawing/2014/main" id="{F9CC44A1-C9F8-C4AD-F94D-08338EFD180F}"/>
                  </a:ext>
                </a:extLst>
              </p:cNvPr>
              <p:cNvSpPr/>
              <p:nvPr/>
            </p:nvSpPr>
            <p:spPr bwMode="blackWhite">
              <a:xfrm>
                <a:off x="7025069" y="711274"/>
                <a:ext cx="409838" cy="409838"/>
              </a:xfrm>
              <a:prstGeom prst="ellipse">
                <a:avLst/>
              </a:prstGeom>
              <a:solidFill>
                <a:srgbClr val="D247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/>
              </a:p>
            </p:txBody>
          </p:sp>
          <p:sp>
            <p:nvSpPr>
              <p:cNvPr id="14" name="Cuadro de texto 38" descr="Número 4">
                <a:extLst>
                  <a:ext uri="{FF2B5EF4-FFF2-40B4-BE49-F238E27FC236}">
                    <a16:creationId xmlns:a16="http://schemas.microsoft.com/office/drawing/2014/main" id="{ADF80A79-2D86-ED1F-8DD0-DE73686C2738}"/>
                  </a:ext>
                </a:extLst>
              </p:cNvPr>
              <p:cNvSpPr txBox="1">
                <a:spLocks noChangeAspect="1"/>
              </p:cNvSpPr>
              <p:nvPr/>
            </p:nvSpPr>
            <p:spPr bwMode="blackWhite">
              <a:xfrm>
                <a:off x="6953426" y="727564"/>
                <a:ext cx="5581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s-ES" dirty="0">
                    <a:solidFill>
                      <a:schemeClr val="bg1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6</a:t>
                </a:r>
              </a:p>
            </p:txBody>
          </p:sp>
        </p:grpSp>
        <p:sp>
          <p:nvSpPr>
            <p:cNvPr id="41" name="Marcador de contenido 17">
              <a:extLst>
                <a:ext uri="{FF2B5EF4-FFF2-40B4-BE49-F238E27FC236}">
                  <a16:creationId xmlns:a16="http://schemas.microsoft.com/office/drawing/2014/main" id="{85570712-2EC0-89C2-F4F4-B83614217E55}"/>
                </a:ext>
              </a:extLst>
            </p:cNvPr>
            <p:cNvSpPr txBox="1">
              <a:spLocks/>
            </p:cNvSpPr>
            <p:nvPr/>
          </p:nvSpPr>
          <p:spPr>
            <a:xfrm>
              <a:off x="1067675" y="4929065"/>
              <a:ext cx="7524863" cy="38274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Aft>
                  <a:spcPts val="600"/>
                </a:spcAft>
                <a:buNone/>
                <a:defRPr/>
              </a:pPr>
              <a:r>
                <a:rPr lang="es-ES" sz="1800" dirty="0"/>
                <a:t>Carácter, destinatarios y alcance de este documento </a:t>
              </a:r>
              <a:r>
                <a:rPr lang="es-ES" sz="1800" dirty="0">
                  <a:solidFill>
                    <a:srgbClr val="D24726"/>
                  </a:solidFill>
                </a:rPr>
                <a:t>27</a:t>
              </a:r>
              <a:endParaRPr lang="es-ES" sz="1800" dirty="0">
                <a:solidFill>
                  <a:srgbClr val="D24726"/>
                </a:solidFill>
                <a:cs typeface="Segoe UI"/>
              </a:endParaRPr>
            </a:p>
          </p:txBody>
        </p:sp>
      </p:grpSp>
      <p:grpSp>
        <p:nvGrpSpPr>
          <p:cNvPr id="49" name="Grupo 48">
            <a:extLst>
              <a:ext uri="{FF2B5EF4-FFF2-40B4-BE49-F238E27FC236}">
                <a16:creationId xmlns:a16="http://schemas.microsoft.com/office/drawing/2014/main" id="{86396C49-D81E-BFCE-EDB7-1BCBB780E40B}"/>
              </a:ext>
            </a:extLst>
          </p:cNvPr>
          <p:cNvGrpSpPr/>
          <p:nvPr/>
        </p:nvGrpSpPr>
        <p:grpSpPr>
          <a:xfrm>
            <a:off x="935062" y="5305810"/>
            <a:ext cx="6834244" cy="426440"/>
            <a:chOff x="498334" y="5388068"/>
            <a:chExt cx="6834244" cy="426440"/>
          </a:xfrm>
        </p:grpSpPr>
        <p:grpSp>
          <p:nvGrpSpPr>
            <p:cNvPr id="15" name="Grupo 14" descr="Círculo pequeño con el número 4 en su interior para indicar que se encuentra en el paso 4">
              <a:extLst>
                <a:ext uri="{FF2B5EF4-FFF2-40B4-BE49-F238E27FC236}">
                  <a16:creationId xmlns:a16="http://schemas.microsoft.com/office/drawing/2014/main" id="{A766B634-1260-6708-2C54-11C27E6710A0}"/>
                </a:ext>
              </a:extLst>
            </p:cNvPr>
            <p:cNvGrpSpPr/>
            <p:nvPr/>
          </p:nvGrpSpPr>
          <p:grpSpPr bwMode="blackWhite">
            <a:xfrm>
              <a:off x="498334" y="5388068"/>
              <a:ext cx="558179" cy="409838"/>
              <a:chOff x="6953426" y="711274"/>
              <a:chExt cx="558179" cy="409838"/>
            </a:xfrm>
          </p:grpSpPr>
          <p:sp>
            <p:nvSpPr>
              <p:cNvPr id="16" name="Elipse 15" descr="Círculo pequeño">
                <a:extLst>
                  <a:ext uri="{FF2B5EF4-FFF2-40B4-BE49-F238E27FC236}">
                    <a16:creationId xmlns:a16="http://schemas.microsoft.com/office/drawing/2014/main" id="{A30584DA-28AA-F430-9B0B-DFB130EA2ED4}"/>
                  </a:ext>
                </a:extLst>
              </p:cNvPr>
              <p:cNvSpPr/>
              <p:nvPr/>
            </p:nvSpPr>
            <p:spPr bwMode="blackWhite">
              <a:xfrm>
                <a:off x="7025069" y="711274"/>
                <a:ext cx="409838" cy="409838"/>
              </a:xfrm>
              <a:prstGeom prst="ellipse">
                <a:avLst/>
              </a:prstGeom>
              <a:solidFill>
                <a:srgbClr val="D247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/>
              </a:p>
            </p:txBody>
          </p:sp>
          <p:sp>
            <p:nvSpPr>
              <p:cNvPr id="17" name="Cuadro de texto 38" descr="Número 4">
                <a:extLst>
                  <a:ext uri="{FF2B5EF4-FFF2-40B4-BE49-F238E27FC236}">
                    <a16:creationId xmlns:a16="http://schemas.microsoft.com/office/drawing/2014/main" id="{AA7CABAC-B269-CA38-CDAC-91FF02E4948B}"/>
                  </a:ext>
                </a:extLst>
              </p:cNvPr>
              <p:cNvSpPr txBox="1">
                <a:spLocks noChangeAspect="1"/>
              </p:cNvSpPr>
              <p:nvPr/>
            </p:nvSpPr>
            <p:spPr bwMode="blackWhite">
              <a:xfrm>
                <a:off x="6953426" y="727564"/>
                <a:ext cx="5581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s-ES" dirty="0">
                    <a:solidFill>
                      <a:schemeClr val="bg1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7</a:t>
                </a:r>
              </a:p>
            </p:txBody>
          </p:sp>
        </p:grpSp>
        <p:sp>
          <p:nvSpPr>
            <p:cNvPr id="42" name="Marcador de contenido 17">
              <a:extLst>
                <a:ext uri="{FF2B5EF4-FFF2-40B4-BE49-F238E27FC236}">
                  <a16:creationId xmlns:a16="http://schemas.microsoft.com/office/drawing/2014/main" id="{EF99276D-F005-FEFD-F6E1-52192E0382F0}"/>
                </a:ext>
              </a:extLst>
            </p:cNvPr>
            <p:cNvSpPr txBox="1">
              <a:spLocks/>
            </p:cNvSpPr>
            <p:nvPr/>
          </p:nvSpPr>
          <p:spPr>
            <a:xfrm>
              <a:off x="1079386" y="5431765"/>
              <a:ext cx="6253192" cy="38274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Aft>
                  <a:spcPts val="600"/>
                </a:spcAft>
                <a:buNone/>
                <a:defRPr/>
              </a:pPr>
              <a:r>
                <a:rPr lang="es-ES" sz="1800" dirty="0"/>
                <a:t>Plan de trabajo para los próximos años </a:t>
              </a:r>
              <a:r>
                <a:rPr lang="es-ES" sz="1800" dirty="0">
                  <a:solidFill>
                    <a:srgbClr val="D24726"/>
                  </a:solidFill>
                </a:rPr>
                <a:t>31</a:t>
              </a:r>
              <a:endParaRPr lang="es-ES" sz="1800" dirty="0">
                <a:solidFill>
                  <a:srgbClr val="D24726"/>
                </a:solidFill>
                <a:cs typeface="Segoe UI"/>
              </a:endParaRPr>
            </a:p>
          </p:txBody>
        </p:sp>
      </p:grpSp>
      <p:sp>
        <p:nvSpPr>
          <p:cNvPr id="50" name="Globo: flecha derecha 49">
            <a:extLst>
              <a:ext uri="{FF2B5EF4-FFF2-40B4-BE49-F238E27FC236}">
                <a16:creationId xmlns:a16="http://schemas.microsoft.com/office/drawing/2014/main" id="{F829C848-E23B-E735-D77A-42F2EBE8A23C}"/>
              </a:ext>
            </a:extLst>
          </p:cNvPr>
          <p:cNvSpPr/>
          <p:nvPr/>
        </p:nvSpPr>
        <p:spPr>
          <a:xfrm>
            <a:off x="525629" y="597017"/>
            <a:ext cx="582431" cy="487635"/>
          </a:xfrm>
          <a:prstGeom prst="rightArrow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/>
              <a:t>1</a:t>
            </a:r>
          </a:p>
        </p:txBody>
      </p:sp>
      <p:pic>
        <p:nvPicPr>
          <p:cNvPr id="52" name="Imagen 51" descr="Icono&#10;&#10;El contenido generado por IA puede ser incorrecto.">
            <a:extLst>
              <a:ext uri="{FF2B5EF4-FFF2-40B4-BE49-F238E27FC236}">
                <a16:creationId xmlns:a16="http://schemas.microsoft.com/office/drawing/2014/main" id="{B56BBE6D-FE92-6A0D-2B78-2B09F950C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962866" y="4676025"/>
            <a:ext cx="1294072" cy="1157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00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b="1" dirty="0"/>
              <a:t>NOVEDADES </a:t>
            </a:r>
            <a:endParaRPr lang="es-ES" b="1" dirty="0">
              <a:cs typeface="Segoe UI Light" panose="020B0502040204020203" pitchFamily="34" charset="0"/>
            </a:endParaRPr>
          </a:p>
        </p:txBody>
      </p:sp>
      <p:grpSp>
        <p:nvGrpSpPr>
          <p:cNvPr id="13" name="Grupo 12" descr="Círculo pequeño con el número 1 en su interior para indicar que se encuentra en el paso 1"/>
          <p:cNvGrpSpPr/>
          <p:nvPr/>
        </p:nvGrpSpPr>
        <p:grpSpPr bwMode="blackWhite">
          <a:xfrm>
            <a:off x="480621" y="1547128"/>
            <a:ext cx="558179" cy="409838"/>
            <a:chOff x="6953426" y="711274"/>
            <a:chExt cx="558179" cy="409838"/>
          </a:xfrm>
        </p:grpSpPr>
        <p:sp>
          <p:nvSpPr>
            <p:cNvPr id="14" name="Elipse 13" descr="Círculo pequeño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/>
            </a:p>
          </p:txBody>
        </p:sp>
        <p:sp>
          <p:nvSpPr>
            <p:cNvPr id="15" name="Cuadro de texto 14" descr="Número 1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s-ES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1</a:t>
              </a:r>
            </a:p>
          </p:txBody>
        </p:sp>
      </p:grpSp>
      <p:sp>
        <p:nvSpPr>
          <p:cNvPr id="16" name="Marcador de contenido 17"/>
          <p:cNvSpPr txBox="1">
            <a:spLocks/>
          </p:cNvSpPr>
          <p:nvPr/>
        </p:nvSpPr>
        <p:spPr>
          <a:xfrm>
            <a:off x="1076799" y="1619303"/>
            <a:ext cx="2486328" cy="569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r>
              <a:rPr lang="es-ES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CONTENIDO </a:t>
            </a:r>
            <a:r>
              <a:rPr lang="es-E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(Fondo)</a:t>
            </a:r>
          </a:p>
        </p:txBody>
      </p:sp>
      <p:grpSp>
        <p:nvGrpSpPr>
          <p:cNvPr id="18" name="Grupo 17" descr="Círculo pequeño con el número 2 en su interior para indicar que se encuentra en el paso 2"/>
          <p:cNvGrpSpPr/>
          <p:nvPr/>
        </p:nvGrpSpPr>
        <p:grpSpPr bwMode="blackWhite">
          <a:xfrm>
            <a:off x="5185120" y="1580450"/>
            <a:ext cx="558179" cy="409838"/>
            <a:chOff x="6953426" y="711274"/>
            <a:chExt cx="558179" cy="409838"/>
          </a:xfrm>
        </p:grpSpPr>
        <p:sp>
          <p:nvSpPr>
            <p:cNvPr id="23" name="Elipse 22" descr="Círculo pequeño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/>
            </a:p>
          </p:txBody>
        </p:sp>
        <p:sp>
          <p:nvSpPr>
            <p:cNvPr id="24" name="Cuadro de texto 23" descr="Número 2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s-ES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2</a:t>
              </a:r>
            </a:p>
          </p:txBody>
        </p:sp>
      </p:grpSp>
      <p:cxnSp>
        <p:nvCxnSpPr>
          <p:cNvPr id="20" name="Conector recto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877498" y="1547128"/>
            <a:ext cx="0" cy="4892634"/>
          </a:xfrm>
          <a:prstGeom prst="line">
            <a:avLst/>
          </a:prstGeom>
          <a:ln w="952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contenido 17">
            <a:extLst>
              <a:ext uri="{FF2B5EF4-FFF2-40B4-BE49-F238E27FC236}">
                <a16:creationId xmlns:a16="http://schemas.microsoft.com/office/drawing/2014/main" id="{9EA47871-6FFD-3654-2E9D-A5DF735C3DE9}"/>
              </a:ext>
            </a:extLst>
          </p:cNvPr>
          <p:cNvSpPr txBox="1">
            <a:spLocks/>
          </p:cNvSpPr>
          <p:nvPr/>
        </p:nvSpPr>
        <p:spPr>
          <a:xfrm>
            <a:off x="5738244" y="1648024"/>
            <a:ext cx="2486328" cy="569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r>
              <a:rPr lang="es-ES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FORMA</a:t>
            </a:r>
          </a:p>
        </p:txBody>
      </p:sp>
      <p:sp>
        <p:nvSpPr>
          <p:cNvPr id="8" name="TextShape 2">
            <a:extLst>
              <a:ext uri="{FF2B5EF4-FFF2-40B4-BE49-F238E27FC236}">
                <a16:creationId xmlns:a16="http://schemas.microsoft.com/office/drawing/2014/main" id="{D0E0A12C-BF6E-18FB-0C6B-BF19C4ABBD9F}"/>
              </a:ext>
            </a:extLst>
          </p:cNvPr>
          <p:cNvSpPr txBox="1"/>
          <p:nvPr/>
        </p:nvSpPr>
        <p:spPr>
          <a:xfrm>
            <a:off x="624859" y="2335058"/>
            <a:ext cx="3282712" cy="15667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fontScale="94000"/>
          </a:bodyPr>
          <a:lstStyle/>
          <a:p>
            <a:pPr marL="174625" lvl="2">
              <a:lnSpc>
                <a:spcPct val="150000"/>
              </a:lnSpc>
              <a:spcAft>
                <a:spcPts val="600"/>
              </a:spcAft>
            </a:pPr>
            <a:r>
              <a:rPr lang="es-ES" sz="2100" b="1" dirty="0">
                <a:solidFill>
                  <a:srgbClr val="D2472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Más “</a:t>
            </a:r>
            <a:r>
              <a:rPr lang="es-ES" sz="2100" b="1" i="1" dirty="0">
                <a:solidFill>
                  <a:srgbClr val="D2472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pulido</a:t>
            </a:r>
            <a:r>
              <a:rPr lang="es-ES" sz="2100" b="1" dirty="0">
                <a:solidFill>
                  <a:srgbClr val="D2472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”</a:t>
            </a:r>
          </a:p>
          <a:p>
            <a:pPr marL="517525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100" dirty="0">
                <a:latin typeface="Segoe UI" panose="020B0502040204020203" pitchFamily="34" charset="0"/>
                <a:cs typeface="Segoe UI" panose="020B0502040204020203" pitchFamily="34" charset="0"/>
              </a:rPr>
              <a:t>El qué se dice </a:t>
            </a:r>
          </a:p>
          <a:p>
            <a:pPr marL="517525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100" dirty="0">
                <a:latin typeface="Segoe UI" panose="020B0502040204020203" pitchFamily="34" charset="0"/>
                <a:cs typeface="Segoe UI" panose="020B0502040204020203" pitchFamily="34" charset="0"/>
              </a:rPr>
              <a:t>Lo que se propone</a:t>
            </a:r>
            <a:r>
              <a:rPr lang="es-E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19" name="TextShape 2">
            <a:extLst>
              <a:ext uri="{FF2B5EF4-FFF2-40B4-BE49-F238E27FC236}">
                <a16:creationId xmlns:a16="http://schemas.microsoft.com/office/drawing/2014/main" id="{C5452017-48F1-F128-685B-FDE09E0B8780}"/>
              </a:ext>
            </a:extLst>
          </p:cNvPr>
          <p:cNvSpPr txBox="1"/>
          <p:nvPr/>
        </p:nvSpPr>
        <p:spPr>
          <a:xfrm>
            <a:off x="5264235" y="2344164"/>
            <a:ext cx="6488504" cy="266456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fontScale="94000"/>
          </a:bodyPr>
          <a:lstStyle/>
          <a:p>
            <a:pPr marL="174625" lvl="2">
              <a:lnSpc>
                <a:spcPct val="150000"/>
              </a:lnSpc>
            </a:pPr>
            <a:r>
              <a:rPr lang="es-ES" sz="2100" dirty="0">
                <a:latin typeface="Segoe UI" panose="020B0502040204020203" pitchFamily="34" charset="0"/>
                <a:cs typeface="Segoe UI" panose="020B0502040204020203" pitchFamily="34" charset="0"/>
              </a:rPr>
              <a:t>Incluye </a:t>
            </a:r>
            <a:r>
              <a:rPr lang="es-E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dos partes para destinatarios diferentes</a:t>
            </a:r>
            <a:r>
              <a:rPr lang="es-ES" sz="2100" dirty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 marL="631825" lvl="2" indent="-276225">
              <a:lnSpc>
                <a:spcPct val="150000"/>
              </a:lnSpc>
              <a:buFont typeface="+mj-lt"/>
              <a:buAutoNum type="arabicPeriod"/>
            </a:pPr>
            <a:r>
              <a:rPr lang="es-ES" sz="2100" b="1" dirty="0">
                <a:solidFill>
                  <a:srgbClr val="D2472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DOCUMENTO </a:t>
            </a:r>
            <a:r>
              <a:rPr lang="es-ES" sz="2100" dirty="0">
                <a:latin typeface="Segoe UI" panose="020B0502040204020203" pitchFamily="34" charset="0"/>
                <a:cs typeface="Segoe UI" panose="020B0502040204020203" pitchFamily="34" charset="0"/>
              </a:rPr>
              <a:t>“pulido” (ref. 28/06/25)</a:t>
            </a:r>
          </a:p>
          <a:p>
            <a:pPr marL="631825" lvl="2" indent="-276225">
              <a:lnSpc>
                <a:spcPct val="150000"/>
              </a:lnSpc>
              <a:buFont typeface="+mj-lt"/>
              <a:buAutoNum type="arabicPeriod"/>
            </a:pPr>
            <a:r>
              <a:rPr lang="es-ES" sz="2100" b="1" dirty="0">
                <a:solidFill>
                  <a:srgbClr val="D2472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SEPARATA: </a:t>
            </a:r>
            <a:r>
              <a:rPr lang="es-ES" sz="2100" dirty="0">
                <a:latin typeface="Segoe UI" panose="020B0502040204020203" pitchFamily="34" charset="0"/>
                <a:cs typeface="Segoe UI" panose="020B0502040204020203" pitchFamily="34" charset="0"/>
              </a:rPr>
              <a:t>contenido y metodología de trabajo.</a:t>
            </a:r>
            <a:endParaRPr lang="es-E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255713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100" dirty="0">
                <a:latin typeface="Segoe UI" panose="020B0502040204020203" pitchFamily="34" charset="0"/>
                <a:cs typeface="Segoe UI" panose="020B0502040204020203" pitchFamily="34" charset="0"/>
              </a:rPr>
              <a:t>RIE </a:t>
            </a:r>
            <a:r>
              <a:rPr lang="es-ES" sz="1700" dirty="0">
                <a:latin typeface="Segoe UI" panose="020B0502040204020203" pitchFamily="34" charset="0"/>
                <a:cs typeface="Segoe UI" panose="020B0502040204020203" pitchFamily="34" charset="0"/>
              </a:rPr>
              <a:t>(Reconocer-Interpretar-Elegir) </a:t>
            </a:r>
          </a:p>
          <a:p>
            <a:pPr marL="1255713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100" dirty="0">
                <a:latin typeface="Segoe UI" panose="020B0502040204020203" pitchFamily="34" charset="0"/>
                <a:cs typeface="Segoe UI" panose="020B0502040204020203" pitchFamily="34" charset="0"/>
              </a:rPr>
              <a:t>Conversación en el Espíritu</a:t>
            </a:r>
          </a:p>
          <a:p>
            <a:pPr marL="631825" lvl="2" indent="-457200">
              <a:lnSpc>
                <a:spcPct val="150000"/>
              </a:lnSpc>
              <a:buFont typeface="+mj-lt"/>
              <a:buAutoNum type="arabicPeriod"/>
            </a:pPr>
            <a:endParaRPr lang="es-ES" sz="2000" dirty="0">
              <a:latin typeface="Segoe UI "/>
              <a:cs typeface="Arial" panose="020B0604020202020204" pitchFamily="34" charset="0"/>
            </a:endParaRPr>
          </a:p>
        </p:txBody>
      </p:sp>
      <p:sp>
        <p:nvSpPr>
          <p:cNvPr id="21" name="Marcador de contenido 17">
            <a:extLst>
              <a:ext uri="{FF2B5EF4-FFF2-40B4-BE49-F238E27FC236}">
                <a16:creationId xmlns:a16="http://schemas.microsoft.com/office/drawing/2014/main" id="{C4154F43-D5F5-4276-1D8B-1FE77A2B1608}"/>
              </a:ext>
            </a:extLst>
          </p:cNvPr>
          <p:cNvSpPr txBox="1">
            <a:spLocks/>
          </p:cNvSpPr>
          <p:nvPr/>
        </p:nvSpPr>
        <p:spPr>
          <a:xfrm>
            <a:off x="962102" y="5718770"/>
            <a:ext cx="3624395" cy="569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r>
              <a:rPr lang="es-ES" sz="1800" b="1" dirty="0">
                <a:solidFill>
                  <a:srgbClr val="D2472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Sin cambios sustanciales</a:t>
            </a:r>
            <a:endParaRPr lang="es-ES" sz="1800" dirty="0">
              <a:solidFill>
                <a:srgbClr val="D2472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2" name="Imagen 21" descr="Icono&#10;&#10;El contenido generado por IA puede ser incorrecto.">
            <a:extLst>
              <a:ext uri="{FF2B5EF4-FFF2-40B4-BE49-F238E27FC236}">
                <a16:creationId xmlns:a16="http://schemas.microsoft.com/office/drawing/2014/main" id="{42623886-5234-D12B-F1C6-23903E68F5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606637" y="4797492"/>
            <a:ext cx="854058" cy="854726"/>
          </a:xfrm>
          <a:prstGeom prst="rect">
            <a:avLst/>
          </a:prstGeom>
        </p:spPr>
      </p:pic>
      <p:sp>
        <p:nvSpPr>
          <p:cNvPr id="31" name="Marcador de contenido 17">
            <a:extLst>
              <a:ext uri="{FF2B5EF4-FFF2-40B4-BE49-F238E27FC236}">
                <a16:creationId xmlns:a16="http://schemas.microsoft.com/office/drawing/2014/main" id="{C9B409BE-3F28-C6B9-F1BB-EE0B18DED3E2}"/>
              </a:ext>
            </a:extLst>
          </p:cNvPr>
          <p:cNvSpPr txBox="1">
            <a:spLocks/>
          </p:cNvSpPr>
          <p:nvPr/>
        </p:nvSpPr>
        <p:spPr>
          <a:xfrm>
            <a:off x="9571029" y="5517977"/>
            <a:ext cx="2070512" cy="4015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r>
              <a:rPr lang="es-ES" sz="1800" b="1" dirty="0">
                <a:solidFill>
                  <a:srgbClr val="D2472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EXTRA </a:t>
            </a:r>
            <a:r>
              <a:rPr lang="es-ES" sz="1800" i="1" dirty="0">
                <a:solidFill>
                  <a:srgbClr val="D2472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Separata</a:t>
            </a:r>
          </a:p>
        </p:txBody>
      </p:sp>
      <p:pic>
        <p:nvPicPr>
          <p:cNvPr id="39" name="Imagen 38" descr="Icono&#10;&#10;El contenido generado por IA puede ser incorrecto.">
            <a:extLst>
              <a:ext uri="{FF2B5EF4-FFF2-40B4-BE49-F238E27FC236}">
                <a16:creationId xmlns:a16="http://schemas.microsoft.com/office/drawing/2014/main" id="{0DF02D2E-A74C-5A02-D416-5AE878DE567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0448369" y="4579912"/>
            <a:ext cx="854059" cy="85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833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sz="half" idx="4294967295"/>
          </p:nvPr>
        </p:nvSpPr>
        <p:spPr>
          <a:xfrm>
            <a:off x="571616" y="1619668"/>
            <a:ext cx="11072635" cy="4616385"/>
          </a:xfrm>
        </p:spPr>
        <p:txBody>
          <a:bodyPr vert="horz" lIns="91440" tIns="45720" rIns="91440" bIns="45720" rtlCol="0">
            <a:normAutofit/>
          </a:bodyPr>
          <a:lstStyle/>
          <a:p>
            <a:pPr marL="432000" indent="-3240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spc="-1" dirty="0">
                <a:solidFill>
                  <a:srgbClr val="D24726"/>
                </a:solidFill>
                <a:latin typeface="Segoe UI "/>
              </a:rPr>
              <a:t>Proceso</a:t>
            </a:r>
            <a:r>
              <a:rPr lang="es-ES" sz="2000" spc="-1" dirty="0">
                <a:latin typeface="Segoe UI "/>
              </a:rPr>
              <a:t> desde Congreso Laicos 2020: </a:t>
            </a:r>
          </a:p>
          <a:p>
            <a:pPr marL="864000" lvl="1" indent="-3240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spc="-1" dirty="0">
                <a:latin typeface="Segoe UI "/>
              </a:rPr>
              <a:t>Descubrirnos como pueblo de Dios en salida</a:t>
            </a:r>
          </a:p>
          <a:p>
            <a:pPr marL="864000" lvl="1" indent="-3240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spc="-1" dirty="0">
                <a:latin typeface="Segoe UI "/>
              </a:rPr>
              <a:t>Centralidad de los 4 itinerarios:</a:t>
            </a:r>
          </a:p>
          <a:p>
            <a:pPr marL="1321200" lvl="2" indent="-3240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</a:pPr>
            <a:r>
              <a:rPr lang="es-ES" sz="1800" i="1" spc="-1" dirty="0">
                <a:latin typeface="Segoe UI "/>
              </a:rPr>
              <a:t>Primer Anuncio, Acompañamiento, Procesos formativos y Presencia en la Vida Pública</a:t>
            </a:r>
            <a:endParaRPr lang="es-ES" sz="2000" i="1" spc="-1" dirty="0">
              <a:latin typeface="Segoe UI "/>
            </a:endParaRPr>
          </a:p>
          <a:p>
            <a:pPr marL="864000" lvl="1" indent="-32400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spc="-1" dirty="0">
                <a:latin typeface="Segoe UI "/>
              </a:rPr>
              <a:t>Claves: sinodalidad y discernimiento (</a:t>
            </a:r>
            <a:r>
              <a:rPr lang="es-ES" sz="1800" spc="-1" dirty="0">
                <a:latin typeface="Segoe UI "/>
              </a:rPr>
              <a:t>Sínodo de la sinodalidad</a:t>
            </a:r>
            <a:r>
              <a:rPr lang="es-ES" sz="2000" spc="-1" dirty="0">
                <a:latin typeface="Segoe UI "/>
              </a:rPr>
              <a:t>)</a:t>
            </a:r>
          </a:p>
          <a:p>
            <a:pPr marL="432000" indent="-3240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spc="-1" dirty="0">
                <a:solidFill>
                  <a:srgbClr val="D24726"/>
                </a:solidFill>
                <a:latin typeface="Segoe UI "/>
              </a:rPr>
              <a:t>Discernimiento</a:t>
            </a:r>
            <a:r>
              <a:rPr lang="es-ES" sz="2000" spc="-1" dirty="0">
                <a:latin typeface="Segoe UI "/>
              </a:rPr>
              <a:t> PA y Encuentro Nacional PA (2024) / Congreso Vocaciones (2025)</a:t>
            </a:r>
          </a:p>
          <a:p>
            <a:pPr marL="432000" indent="-3240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spc="-1" dirty="0">
                <a:latin typeface="Segoe UI "/>
              </a:rPr>
              <a:t>2025: Fase implementación Sínodo + Francisco, León XIV y DSI</a:t>
            </a:r>
          </a:p>
          <a:p>
            <a:pPr marL="432000" indent="-3240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spc="-1" dirty="0">
                <a:latin typeface="Segoe UI "/>
              </a:rPr>
              <a:t>Pueblo de Dios llamado a </a:t>
            </a:r>
            <a:r>
              <a:rPr lang="es-ES" sz="2000" b="1" spc="-1" dirty="0">
                <a:solidFill>
                  <a:srgbClr val="D24726"/>
                </a:solidFill>
                <a:latin typeface="Segoe UI "/>
              </a:rPr>
              <a:t>salir al encuentro y dar respuesta </a:t>
            </a:r>
            <a:r>
              <a:rPr lang="es-ES" sz="2000" spc="-1" dirty="0">
                <a:latin typeface="Segoe UI "/>
              </a:rPr>
              <a:t>(León XIV)</a:t>
            </a:r>
          </a:p>
          <a:p>
            <a:pPr marL="0" indent="0"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None/>
            </a:pPr>
            <a:endParaRPr lang="es-ES" sz="12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0D9D7C63-8335-73FA-1547-E4EC12611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097" y="391704"/>
            <a:ext cx="6877119" cy="640080"/>
          </a:xfrm>
        </p:spPr>
        <p:txBody>
          <a:bodyPr/>
          <a:lstStyle/>
          <a:p>
            <a:r>
              <a:rPr lang="es-ES" b="1" dirty="0"/>
              <a:t>Vamos haciendo camino</a:t>
            </a:r>
          </a:p>
        </p:txBody>
      </p:sp>
      <p:grpSp>
        <p:nvGrpSpPr>
          <p:cNvPr id="10" name="Grupo 9" descr="Círculo pequeño con el número 1 en su interior para indicar que se encuentra en el paso 1">
            <a:extLst>
              <a:ext uri="{FF2B5EF4-FFF2-40B4-BE49-F238E27FC236}">
                <a16:creationId xmlns:a16="http://schemas.microsoft.com/office/drawing/2014/main" id="{93381CCD-DAD2-C173-DBF1-EE46AE2EDD31}"/>
              </a:ext>
            </a:extLst>
          </p:cNvPr>
          <p:cNvGrpSpPr/>
          <p:nvPr/>
        </p:nvGrpSpPr>
        <p:grpSpPr bwMode="blackWhite">
          <a:xfrm>
            <a:off x="499973" y="621946"/>
            <a:ext cx="558179" cy="409838"/>
            <a:chOff x="6953426" y="711274"/>
            <a:chExt cx="558179" cy="409838"/>
          </a:xfrm>
        </p:grpSpPr>
        <p:sp>
          <p:nvSpPr>
            <p:cNvPr id="12" name="Elipse 11" descr="Círculo pequeño">
              <a:extLst>
                <a:ext uri="{FF2B5EF4-FFF2-40B4-BE49-F238E27FC236}">
                  <a16:creationId xmlns:a16="http://schemas.microsoft.com/office/drawing/2014/main" id="{185B9A3B-148E-E726-2C02-0A585F8964DB}"/>
                </a:ext>
              </a:extLst>
            </p:cNvPr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/>
            </a:p>
          </p:txBody>
        </p:sp>
        <p:sp>
          <p:nvSpPr>
            <p:cNvPr id="13" name="Cuadro de texto 19" descr="Número 1">
              <a:extLst>
                <a:ext uri="{FF2B5EF4-FFF2-40B4-BE49-F238E27FC236}">
                  <a16:creationId xmlns:a16="http://schemas.microsoft.com/office/drawing/2014/main" id="{6DFB54EC-E2CF-17FC-8258-0913B307BDA6}"/>
                </a:ext>
              </a:extLst>
            </p:cNvPr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s-ES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803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21652-04E1-EE43-FBE7-FBB95DFD5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696FF7D4-0E0B-4248-C5E2-41FE54C1B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097" y="391704"/>
            <a:ext cx="6877119" cy="640080"/>
          </a:xfrm>
        </p:spPr>
        <p:txBody>
          <a:bodyPr/>
          <a:lstStyle/>
          <a:p>
            <a:r>
              <a:rPr lang="es-ES" b="1" dirty="0"/>
              <a:t>Pueblo de Dios que sale al encuentro</a:t>
            </a:r>
          </a:p>
        </p:txBody>
      </p:sp>
      <p:grpSp>
        <p:nvGrpSpPr>
          <p:cNvPr id="10" name="Grupo 9" descr="Círculo pequeño con el número 1 en su interior para indicar que se encuentra en el paso 1">
            <a:extLst>
              <a:ext uri="{FF2B5EF4-FFF2-40B4-BE49-F238E27FC236}">
                <a16:creationId xmlns:a16="http://schemas.microsoft.com/office/drawing/2014/main" id="{D3437182-E27A-EEA2-6AAF-0D900838AB07}"/>
              </a:ext>
            </a:extLst>
          </p:cNvPr>
          <p:cNvGrpSpPr/>
          <p:nvPr/>
        </p:nvGrpSpPr>
        <p:grpSpPr bwMode="blackWhite">
          <a:xfrm>
            <a:off x="499973" y="621946"/>
            <a:ext cx="558179" cy="409838"/>
            <a:chOff x="6953426" y="711274"/>
            <a:chExt cx="558179" cy="409838"/>
          </a:xfrm>
        </p:grpSpPr>
        <p:sp>
          <p:nvSpPr>
            <p:cNvPr id="12" name="Elipse 11" descr="Círculo pequeño">
              <a:extLst>
                <a:ext uri="{FF2B5EF4-FFF2-40B4-BE49-F238E27FC236}">
                  <a16:creationId xmlns:a16="http://schemas.microsoft.com/office/drawing/2014/main" id="{28E434B2-0127-F1EB-C475-03D61B28DD42}"/>
                </a:ext>
              </a:extLst>
            </p:cNvPr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/>
            </a:p>
          </p:txBody>
        </p:sp>
        <p:sp>
          <p:nvSpPr>
            <p:cNvPr id="13" name="Cuadro de texto 19" descr="Número 1">
              <a:extLst>
                <a:ext uri="{FF2B5EF4-FFF2-40B4-BE49-F238E27FC236}">
                  <a16:creationId xmlns:a16="http://schemas.microsoft.com/office/drawing/2014/main" id="{BE82BE03-E946-6812-A2C1-962125FF35B0}"/>
                </a:ext>
              </a:extLst>
            </p:cNvPr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s-ES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2</a:t>
              </a:r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6E01A3BB-DA11-C9D9-7144-5829AB44D5BB}"/>
              </a:ext>
            </a:extLst>
          </p:cNvPr>
          <p:cNvSpPr txBox="1"/>
          <p:nvPr/>
        </p:nvSpPr>
        <p:spPr>
          <a:xfrm>
            <a:off x="571616" y="1496680"/>
            <a:ext cx="10756026" cy="4260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strike="noStrike" spc="-1" dirty="0">
                <a:latin typeface="Segoe UI "/>
              </a:rPr>
              <a:t>Encuentro</a:t>
            </a:r>
            <a:r>
              <a:rPr lang="es-ES" sz="2000" b="0" strike="noStrike" spc="-1" dirty="0">
                <a:latin typeface="Segoe UI "/>
              </a:rPr>
              <a:t> con Jesucristo	               Necesidad de </a:t>
            </a:r>
            <a:r>
              <a:rPr lang="es-ES" sz="2000" b="1" spc="-1" dirty="0">
                <a:latin typeface="Segoe UI "/>
              </a:rPr>
              <a:t>e</a:t>
            </a:r>
            <a:r>
              <a:rPr lang="es-ES" sz="2000" b="1" strike="noStrike" spc="-1" dirty="0">
                <a:latin typeface="Segoe UI "/>
              </a:rPr>
              <a:t>vangelizar</a:t>
            </a:r>
            <a:r>
              <a:rPr lang="es-ES" sz="2000" b="0" strike="noStrike" spc="-1" dirty="0">
                <a:latin typeface="Segoe UI "/>
              </a:rPr>
              <a:t>: misión de la Iglesia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spc="-1" dirty="0">
                <a:latin typeface="Segoe UI "/>
              </a:rPr>
              <a:t>Coherencia fe-vida </a:t>
            </a:r>
            <a:r>
              <a:rPr lang="es-ES" sz="2000" spc="-1" dirty="0">
                <a:latin typeface="Segoe UI "/>
              </a:rPr>
              <a:t>en los lugares concretos de la vida</a:t>
            </a:r>
            <a:endParaRPr lang="es-ES" sz="2000" b="0" strike="noStrike" spc="-1" dirty="0">
              <a:latin typeface="Segoe UI "/>
            </a:endParaRP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strike="noStrike" spc="-1" dirty="0">
                <a:latin typeface="Segoe UI "/>
              </a:rPr>
              <a:t>Vocación misionera </a:t>
            </a:r>
            <a:r>
              <a:rPr lang="es-ES" sz="2000" b="0" strike="noStrike" spc="-1" dirty="0">
                <a:latin typeface="Segoe UI "/>
              </a:rPr>
              <a:t>impulsa al compromiso: </a:t>
            </a:r>
          </a:p>
          <a:p>
            <a:pPr marL="108000" algn="ctr">
              <a:spcAft>
                <a:spcPts val="1414"/>
              </a:spcAft>
              <a:buClr>
                <a:srgbClr val="000000"/>
              </a:buClr>
              <a:buSzPct val="45000"/>
            </a:pPr>
            <a:r>
              <a:rPr lang="es-ES" sz="2000" b="0" strike="noStrike" spc="-1" dirty="0">
                <a:latin typeface="Segoe UI "/>
              </a:rPr>
              <a:t>presentar a Cristo                     construir fraternidad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 dirty="0">
                <a:latin typeface="Segoe UI "/>
              </a:rPr>
              <a:t>Desde los </a:t>
            </a:r>
            <a:r>
              <a:rPr lang="es-ES" sz="2000" b="1" strike="noStrike" spc="-1" dirty="0">
                <a:latin typeface="Segoe UI "/>
              </a:rPr>
              <a:t>criterios del Evangelio</a:t>
            </a:r>
            <a:r>
              <a:rPr lang="es-ES" sz="2000" b="0" strike="noStrike" spc="-1" dirty="0">
                <a:latin typeface="Segoe UI "/>
              </a:rPr>
              <a:t>.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strike="noStrike" spc="-1" dirty="0">
                <a:latin typeface="Segoe UI "/>
              </a:rPr>
              <a:t>Sentido y estilo</a:t>
            </a:r>
            <a:r>
              <a:rPr lang="es-ES" sz="2000" b="0" strike="noStrike" spc="-1" dirty="0">
                <a:latin typeface="Segoe UI "/>
              </a:rPr>
              <a:t> de la misión de Jesús: Lc 4,16-21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strike="noStrike" spc="-1" dirty="0">
                <a:latin typeface="Segoe UI "/>
              </a:rPr>
              <a:t>Compromiso</a:t>
            </a:r>
            <a:r>
              <a:rPr lang="es-ES" sz="2000" b="0" strike="noStrike" spc="-1" dirty="0">
                <a:latin typeface="Segoe UI "/>
              </a:rPr>
              <a:t> en la vida pública:</a:t>
            </a:r>
          </a:p>
          <a:p>
            <a:pPr marL="864000" lvl="1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 dirty="0">
                <a:latin typeface="Segoe UI "/>
              </a:rPr>
              <a:t>Anticipación del Reino de Dios</a:t>
            </a:r>
          </a:p>
          <a:p>
            <a:pPr marL="864000" lvl="1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 dirty="0">
                <a:latin typeface="Segoe UI "/>
              </a:rPr>
              <a:t>Anuncio explícito del mismo</a:t>
            </a:r>
            <a:endParaRPr lang="es-ES" sz="2000" dirty="0">
              <a:latin typeface="Segoe UI "/>
            </a:endParaRPr>
          </a:p>
        </p:txBody>
      </p:sp>
      <p:sp>
        <p:nvSpPr>
          <p:cNvPr id="4" name="Flecha: a la derecha con bandas 3">
            <a:extLst>
              <a:ext uri="{FF2B5EF4-FFF2-40B4-BE49-F238E27FC236}">
                <a16:creationId xmlns:a16="http://schemas.microsoft.com/office/drawing/2014/main" id="{4D306D99-C2BA-7247-E554-CFE9B46964DA}"/>
              </a:ext>
            </a:extLst>
          </p:cNvPr>
          <p:cNvSpPr/>
          <p:nvPr/>
        </p:nvSpPr>
        <p:spPr>
          <a:xfrm>
            <a:off x="4143638" y="1520896"/>
            <a:ext cx="696036" cy="341194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Marcador de contenido 17">
            <a:extLst>
              <a:ext uri="{FF2B5EF4-FFF2-40B4-BE49-F238E27FC236}">
                <a16:creationId xmlns:a16="http://schemas.microsoft.com/office/drawing/2014/main" id="{F9098051-2314-DE19-974A-8BAFB0E5E4D5}"/>
              </a:ext>
            </a:extLst>
          </p:cNvPr>
          <p:cNvSpPr txBox="1">
            <a:spLocks/>
          </p:cNvSpPr>
          <p:nvPr/>
        </p:nvSpPr>
        <p:spPr>
          <a:xfrm>
            <a:off x="5431808" y="5160527"/>
            <a:ext cx="3107742" cy="4015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r>
              <a:rPr lang="es-ES" sz="1800" dirty="0">
                <a:solidFill>
                  <a:srgbClr val="D2472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Personal y Comunitario</a:t>
            </a:r>
            <a:endParaRPr lang="es-ES" sz="1800" i="1" dirty="0">
              <a:solidFill>
                <a:srgbClr val="D2472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Flecha: a la izquierda y derecha 13">
            <a:extLst>
              <a:ext uri="{FF2B5EF4-FFF2-40B4-BE49-F238E27FC236}">
                <a16:creationId xmlns:a16="http://schemas.microsoft.com/office/drawing/2014/main" id="{6A88C801-E7D1-6C6A-9D3A-0158081A65DD}"/>
              </a:ext>
            </a:extLst>
          </p:cNvPr>
          <p:cNvSpPr/>
          <p:nvPr/>
        </p:nvSpPr>
        <p:spPr>
          <a:xfrm>
            <a:off x="5431808" y="3097909"/>
            <a:ext cx="873457" cy="191068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errar llave 14">
            <a:extLst>
              <a:ext uri="{FF2B5EF4-FFF2-40B4-BE49-F238E27FC236}">
                <a16:creationId xmlns:a16="http://schemas.microsoft.com/office/drawing/2014/main" id="{E0787CC0-1A66-050E-CEC4-A56401725FB7}"/>
              </a:ext>
            </a:extLst>
          </p:cNvPr>
          <p:cNvSpPr/>
          <p:nvPr/>
        </p:nvSpPr>
        <p:spPr>
          <a:xfrm>
            <a:off x="4896175" y="4746887"/>
            <a:ext cx="451111" cy="1078173"/>
          </a:xfrm>
          <a:prstGeom prst="rightBrace">
            <a:avLst>
              <a:gd name="adj1" fmla="val 5308"/>
              <a:gd name="adj2" fmla="val 44937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1664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06BE3-ADF0-2D7C-ACDE-B0AF19F21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0CF79E98-BFC8-D473-BD6E-E5572612B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097" y="391704"/>
            <a:ext cx="10638930" cy="640080"/>
          </a:xfrm>
        </p:spPr>
        <p:txBody>
          <a:bodyPr>
            <a:normAutofit/>
          </a:bodyPr>
          <a:lstStyle/>
          <a:p>
            <a:r>
              <a:rPr lang="es-ES" b="1" dirty="0"/>
              <a:t>Hemos dado pasos: Conciencia de proceso compartido</a:t>
            </a:r>
          </a:p>
        </p:txBody>
      </p:sp>
      <p:grpSp>
        <p:nvGrpSpPr>
          <p:cNvPr id="10" name="Grupo 9" descr="Círculo pequeño con el número 1 en su interior para indicar que se encuentra en el paso 1">
            <a:extLst>
              <a:ext uri="{FF2B5EF4-FFF2-40B4-BE49-F238E27FC236}">
                <a16:creationId xmlns:a16="http://schemas.microsoft.com/office/drawing/2014/main" id="{FD7ABF56-214A-5386-62FE-3BB91C583594}"/>
              </a:ext>
            </a:extLst>
          </p:cNvPr>
          <p:cNvGrpSpPr/>
          <p:nvPr/>
        </p:nvGrpSpPr>
        <p:grpSpPr bwMode="blackWhite">
          <a:xfrm>
            <a:off x="499973" y="621946"/>
            <a:ext cx="558179" cy="409838"/>
            <a:chOff x="6953426" y="711274"/>
            <a:chExt cx="558179" cy="409838"/>
          </a:xfrm>
        </p:grpSpPr>
        <p:sp>
          <p:nvSpPr>
            <p:cNvPr id="12" name="Elipse 11" descr="Círculo pequeño">
              <a:extLst>
                <a:ext uri="{FF2B5EF4-FFF2-40B4-BE49-F238E27FC236}">
                  <a16:creationId xmlns:a16="http://schemas.microsoft.com/office/drawing/2014/main" id="{BF13AE3D-B650-4031-04CF-A087A0D04D77}"/>
                </a:ext>
              </a:extLst>
            </p:cNvPr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/>
            </a:p>
          </p:txBody>
        </p:sp>
        <p:sp>
          <p:nvSpPr>
            <p:cNvPr id="13" name="Cuadro de texto 19" descr="Número 1">
              <a:extLst>
                <a:ext uri="{FF2B5EF4-FFF2-40B4-BE49-F238E27FC236}">
                  <a16:creationId xmlns:a16="http://schemas.microsoft.com/office/drawing/2014/main" id="{DC45FDDC-C23C-4DF9-4B22-8C04E1FDE35F}"/>
                </a:ext>
              </a:extLst>
            </p:cNvPr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s-ES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3</a:t>
              </a:r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327FA9DA-B6D7-5A76-D794-9F17C11C3BC7}"/>
              </a:ext>
            </a:extLst>
          </p:cNvPr>
          <p:cNvSpPr txBox="1"/>
          <p:nvPr/>
        </p:nvSpPr>
        <p:spPr>
          <a:xfrm>
            <a:off x="499973" y="1468872"/>
            <a:ext cx="11332636" cy="3523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2000" indent="-324000">
              <a:lnSpc>
                <a:spcPct val="15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strike="noStrike" spc="-1" dirty="0">
                <a:solidFill>
                  <a:srgbClr val="D24726"/>
                </a:solidFill>
                <a:latin typeface="Segoe UI "/>
              </a:rPr>
              <a:t>Sembrar y cosechar</a:t>
            </a:r>
            <a:r>
              <a:rPr lang="es-ES" sz="2000" b="0" strike="noStrike" spc="-1" dirty="0">
                <a:solidFill>
                  <a:srgbClr val="D24726"/>
                </a:solidFill>
                <a:latin typeface="Segoe UI "/>
              </a:rPr>
              <a:t> </a:t>
            </a:r>
            <a:r>
              <a:rPr lang="es-ES" sz="2000" b="0" strike="noStrike" spc="-1" dirty="0">
                <a:latin typeface="Segoe UI "/>
              </a:rPr>
              <a:t>(Congreso de Laicos y Sínodo sobre la sinodalidad)</a:t>
            </a:r>
          </a:p>
          <a:p>
            <a:pPr marL="432000" indent="-324000">
              <a:lnSpc>
                <a:spcPct val="15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strike="noStrike" spc="-1" dirty="0">
                <a:solidFill>
                  <a:srgbClr val="D24726"/>
                </a:solidFill>
                <a:latin typeface="Segoe UI "/>
              </a:rPr>
              <a:t>4 itinerarios</a:t>
            </a:r>
            <a:r>
              <a:rPr lang="es-ES" sz="2000" b="0" strike="noStrike" spc="-1" dirty="0">
                <a:solidFill>
                  <a:srgbClr val="D24726"/>
                </a:solidFill>
                <a:latin typeface="Segoe UI "/>
              </a:rPr>
              <a:t> </a:t>
            </a:r>
            <a:r>
              <a:rPr lang="es-ES" sz="2000" b="0" strike="noStrike" spc="-1" dirty="0">
                <a:latin typeface="Segoe UI "/>
              </a:rPr>
              <a:t>(Primer Anuncio, Acompañamiento, Procesos formativos y Presencia en la Vida Pública)</a:t>
            </a:r>
          </a:p>
          <a:p>
            <a:pPr marL="432000" indent="-324000">
              <a:lnSpc>
                <a:spcPct val="15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spc="-1" dirty="0">
                <a:solidFill>
                  <a:srgbClr val="D24726"/>
                </a:solidFill>
                <a:latin typeface="Segoe UI "/>
              </a:rPr>
              <a:t>Primer Anuncio</a:t>
            </a:r>
            <a:r>
              <a:rPr lang="es-ES" sz="2000" spc="-1" dirty="0">
                <a:latin typeface="Segoe UI "/>
              </a:rPr>
              <a:t>: Proceso + Encuentro febrero 2024</a:t>
            </a:r>
            <a:endParaRPr lang="es-ES" sz="2000" b="0" strike="noStrike" spc="-1" dirty="0">
              <a:latin typeface="Segoe UI "/>
            </a:endParaRPr>
          </a:p>
          <a:p>
            <a:pPr marL="432000" indent="-324000">
              <a:lnSpc>
                <a:spcPct val="15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strike="noStrike" spc="-1" dirty="0">
                <a:solidFill>
                  <a:srgbClr val="D24726"/>
                </a:solidFill>
                <a:latin typeface="Segoe UI "/>
              </a:rPr>
              <a:t>Ejes</a:t>
            </a:r>
            <a:r>
              <a:rPr lang="es-ES" sz="2000" b="0" strike="noStrike" spc="-1" dirty="0">
                <a:latin typeface="Segoe UI "/>
              </a:rPr>
              <a:t> transversales: sinodalidad y discernimiento</a:t>
            </a:r>
          </a:p>
          <a:p>
            <a:pPr marL="432000" indent="-324000">
              <a:lnSpc>
                <a:spcPct val="15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strike="noStrike" spc="-1" dirty="0">
                <a:solidFill>
                  <a:srgbClr val="D24726"/>
                </a:solidFill>
                <a:latin typeface="Segoe UI "/>
              </a:rPr>
              <a:t>Consejo Asesor</a:t>
            </a:r>
            <a:r>
              <a:rPr lang="es-ES" sz="2000" b="0" strike="noStrike" spc="-1" dirty="0">
                <a:solidFill>
                  <a:srgbClr val="D24726"/>
                </a:solidFill>
                <a:latin typeface="Segoe UI "/>
              </a:rPr>
              <a:t> </a:t>
            </a:r>
            <a:r>
              <a:rPr lang="es-ES" sz="2000" b="0" strike="noStrike" spc="-1" dirty="0">
                <a:latin typeface="Segoe UI "/>
              </a:rPr>
              <a:t>de Laicos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88D88617-2754-E38D-427F-A50BD6B02AE8}"/>
              </a:ext>
            </a:extLst>
          </p:cNvPr>
          <p:cNvGrpSpPr/>
          <p:nvPr/>
        </p:nvGrpSpPr>
        <p:grpSpPr>
          <a:xfrm>
            <a:off x="8584285" y="3429000"/>
            <a:ext cx="3107742" cy="2361714"/>
            <a:chOff x="8584285" y="3429000"/>
            <a:chExt cx="3107742" cy="2361714"/>
          </a:xfrm>
        </p:grpSpPr>
        <p:sp>
          <p:nvSpPr>
            <p:cNvPr id="6" name="Marcador de contenido 17">
              <a:extLst>
                <a:ext uri="{FF2B5EF4-FFF2-40B4-BE49-F238E27FC236}">
                  <a16:creationId xmlns:a16="http://schemas.microsoft.com/office/drawing/2014/main" id="{7AC6E4A3-4C80-C0DF-9DB1-73E5410392C9}"/>
                </a:ext>
              </a:extLst>
            </p:cNvPr>
            <p:cNvSpPr txBox="1">
              <a:spLocks/>
            </p:cNvSpPr>
            <p:nvPr/>
          </p:nvSpPr>
          <p:spPr>
            <a:xfrm>
              <a:off x="8584285" y="5389128"/>
              <a:ext cx="3107742" cy="40158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ts val="18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lang="en-US"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rtl="0">
                <a:spcAft>
                  <a:spcPts val="2000"/>
                </a:spcAft>
                <a:buNone/>
              </a:pPr>
              <a:r>
                <a:rPr lang="es-ES" sz="1800" b="1" dirty="0">
                  <a:solidFill>
                    <a:srgbClr val="D24726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Dinamizar el LAICADO</a:t>
              </a:r>
              <a:endParaRPr lang="es-ES" sz="1800" b="1" i="1" dirty="0">
                <a:solidFill>
                  <a:srgbClr val="D24726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18" name="Imagen 17" descr="Imagen que contiene luz&#10;&#10;El contenido generado por IA puede ser incorrecto.">
              <a:extLst>
                <a:ext uri="{FF2B5EF4-FFF2-40B4-BE49-F238E27FC236}">
                  <a16:creationId xmlns:a16="http://schemas.microsoft.com/office/drawing/2014/main" id="{0661CC50-DD81-4941-97BA-8761D5489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tretch>
              <a:fillRect/>
            </a:stretch>
          </p:blipFill>
          <p:spPr>
            <a:xfrm>
              <a:off x="8584285" y="3429000"/>
              <a:ext cx="2638567" cy="18607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253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F1131-DB0C-DFC8-6D4E-9AD2FB945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F2164BD8-C569-5D40-3C34-AE9B5E704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097" y="391704"/>
            <a:ext cx="10638930" cy="640080"/>
          </a:xfrm>
        </p:spPr>
        <p:txBody>
          <a:bodyPr>
            <a:normAutofit/>
          </a:bodyPr>
          <a:lstStyle/>
          <a:p>
            <a:r>
              <a:rPr lang="es-ES" b="1" dirty="0"/>
              <a:t>Damos un nuevo paso adelante</a:t>
            </a:r>
          </a:p>
        </p:txBody>
      </p:sp>
      <p:grpSp>
        <p:nvGrpSpPr>
          <p:cNvPr id="10" name="Grupo 9" descr="Círculo pequeño con el número 1 en su interior para indicar que se encuentra en el paso 1">
            <a:extLst>
              <a:ext uri="{FF2B5EF4-FFF2-40B4-BE49-F238E27FC236}">
                <a16:creationId xmlns:a16="http://schemas.microsoft.com/office/drawing/2014/main" id="{BAA04017-8263-DDA2-2017-DAA9378F6242}"/>
              </a:ext>
            </a:extLst>
          </p:cNvPr>
          <p:cNvGrpSpPr/>
          <p:nvPr/>
        </p:nvGrpSpPr>
        <p:grpSpPr bwMode="blackWhite">
          <a:xfrm>
            <a:off x="499973" y="621946"/>
            <a:ext cx="558179" cy="409838"/>
            <a:chOff x="6953426" y="711274"/>
            <a:chExt cx="558179" cy="409838"/>
          </a:xfrm>
        </p:grpSpPr>
        <p:sp>
          <p:nvSpPr>
            <p:cNvPr id="12" name="Elipse 11" descr="Círculo pequeño">
              <a:extLst>
                <a:ext uri="{FF2B5EF4-FFF2-40B4-BE49-F238E27FC236}">
                  <a16:creationId xmlns:a16="http://schemas.microsoft.com/office/drawing/2014/main" id="{2877EB60-2F56-27FE-CA9A-D02005311F07}"/>
                </a:ext>
              </a:extLst>
            </p:cNvPr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/>
            </a:p>
          </p:txBody>
        </p:sp>
        <p:sp>
          <p:nvSpPr>
            <p:cNvPr id="13" name="Cuadro de texto 19" descr="Número 1">
              <a:extLst>
                <a:ext uri="{FF2B5EF4-FFF2-40B4-BE49-F238E27FC236}">
                  <a16:creationId xmlns:a16="http://schemas.microsoft.com/office/drawing/2014/main" id="{DFDED7BA-F799-02D8-2713-A3D511B493B5}"/>
                </a:ext>
              </a:extLst>
            </p:cNvPr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s-ES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4</a:t>
              </a:r>
            </a:p>
          </p:txBody>
        </p:sp>
      </p:grpSp>
      <p:pic>
        <p:nvPicPr>
          <p:cNvPr id="2" name="Imagen 1">
            <a:extLst>
              <a:ext uri="{FF2B5EF4-FFF2-40B4-BE49-F238E27FC236}">
                <a16:creationId xmlns:a16="http://schemas.microsoft.com/office/drawing/2014/main" id="{D0048069-7AD3-0FC3-A8DD-381486B41E8D}"/>
              </a:ext>
            </a:extLst>
          </p:cNvPr>
          <p:cNvPicPr/>
          <p:nvPr/>
        </p:nvPicPr>
        <p:blipFill>
          <a:blip r:embed="rId3"/>
          <a:srcRect l="6502" t="4603" r="5512" b="3965"/>
          <a:stretch/>
        </p:blipFill>
        <p:spPr>
          <a:xfrm>
            <a:off x="9604387" y="3299861"/>
            <a:ext cx="2087640" cy="2805480"/>
          </a:xfrm>
          <a:prstGeom prst="rect">
            <a:avLst/>
          </a:prstGeom>
          <a:ln>
            <a:noFill/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1A2D66C-AD27-7B05-F8A5-4F3FEB1A596A}"/>
              </a:ext>
            </a:extLst>
          </p:cNvPr>
          <p:cNvSpPr txBox="1"/>
          <p:nvPr/>
        </p:nvSpPr>
        <p:spPr>
          <a:xfrm>
            <a:off x="499973" y="1412948"/>
            <a:ext cx="10638930" cy="531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 dirty="0">
                <a:latin typeface="Segoe UI "/>
              </a:rPr>
              <a:t>Francisco al </a:t>
            </a:r>
            <a:r>
              <a:rPr lang="es-ES" sz="2000" b="1" strike="noStrike" spc="-1" dirty="0">
                <a:solidFill>
                  <a:srgbClr val="D24726"/>
                </a:solidFill>
                <a:latin typeface="Segoe UI "/>
              </a:rPr>
              <a:t>Congreso de Laicos </a:t>
            </a:r>
            <a:r>
              <a:rPr lang="es-ES" sz="2000" strike="noStrike" spc="-1" dirty="0">
                <a:solidFill>
                  <a:srgbClr val="D24726"/>
                </a:solidFill>
                <a:latin typeface="Segoe UI "/>
              </a:rPr>
              <a:t>(2020)</a:t>
            </a:r>
            <a:r>
              <a:rPr lang="es-ES" sz="2000" strike="noStrike" spc="-1" dirty="0">
                <a:latin typeface="Segoe UI "/>
              </a:rPr>
              <a:t>: </a:t>
            </a:r>
          </a:p>
          <a:p>
            <a:pPr marL="723900" lvl="1" indent="-32385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i="1" strike="noStrike" spc="-1" dirty="0">
                <a:latin typeface="Segoe UI "/>
              </a:rPr>
              <a:t>“Los animo a que </a:t>
            </a:r>
            <a:r>
              <a:rPr lang="es-ES" sz="2000" b="1" i="1" strike="noStrike" spc="-1" dirty="0">
                <a:latin typeface="Segoe UI "/>
              </a:rPr>
              <a:t>vivan su propia vocación inmersos en el mundo</a:t>
            </a:r>
            <a:r>
              <a:rPr lang="es-ES" sz="2000" b="0" i="1" strike="noStrike" spc="-1" dirty="0">
                <a:latin typeface="Segoe UI "/>
              </a:rPr>
              <a:t>, escuchando (…) </a:t>
            </a:r>
            <a:r>
              <a:rPr lang="es-ES" sz="2000" b="1" i="1" strike="noStrike" spc="-1" dirty="0">
                <a:latin typeface="Segoe UI "/>
              </a:rPr>
              <a:t>esta es la Iglesia de Dios</a:t>
            </a:r>
            <a:r>
              <a:rPr lang="es-ES" sz="2000" b="0" i="1" strike="noStrike" spc="-1" dirty="0">
                <a:latin typeface="Segoe UI "/>
              </a:rPr>
              <a:t>, que se arremanga para salir al encuentro del otro (...)”</a:t>
            </a:r>
            <a:endParaRPr lang="es-ES" sz="2000" i="1" spc="-1" dirty="0">
              <a:latin typeface="Segoe UI "/>
            </a:endParaRPr>
          </a:p>
          <a:p>
            <a:pPr marL="723900" lvl="1" indent="-32385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 dirty="0">
                <a:latin typeface="Segoe UI "/>
              </a:rPr>
              <a:t>Claves de sinodalidad y discernimiento (Sínodo universal)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 dirty="0">
                <a:latin typeface="Segoe UI "/>
              </a:rPr>
              <a:t>Guía de Trabajo del Poscongreso.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 dirty="0">
                <a:latin typeface="Segoe UI "/>
              </a:rPr>
              <a:t>Discernimiento </a:t>
            </a:r>
            <a:r>
              <a:rPr lang="es-ES" sz="2000" b="1" strike="noStrike" spc="-1" dirty="0">
                <a:solidFill>
                  <a:srgbClr val="D24726"/>
                </a:solidFill>
                <a:latin typeface="Segoe UI "/>
              </a:rPr>
              <a:t>Presencia en la Vida Pública</a:t>
            </a:r>
            <a:r>
              <a:rPr lang="es-ES" sz="2000" b="0" strike="noStrike" spc="-1" dirty="0">
                <a:latin typeface="Segoe UI "/>
              </a:rPr>
              <a:t>:</a:t>
            </a:r>
          </a:p>
          <a:p>
            <a:pPr marL="864000" lvl="1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 dirty="0">
                <a:latin typeface="Segoe UI "/>
              </a:rPr>
              <a:t>Jornadas octubre 2024, identificamos dificultades.</a:t>
            </a:r>
          </a:p>
          <a:p>
            <a:pPr marL="864000" lvl="1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 dirty="0">
                <a:latin typeface="Segoe UI "/>
              </a:rPr>
              <a:t>Proyecto bello y ambicioso, abiertos al Espíritu.</a:t>
            </a:r>
          </a:p>
          <a:p>
            <a:pPr marL="864000" lvl="1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strike="noStrike" spc="-1" dirty="0">
                <a:latin typeface="Segoe UI "/>
              </a:rPr>
              <a:t>Claves del proceso</a:t>
            </a:r>
            <a:r>
              <a:rPr lang="es-ES" sz="2000" b="0" strike="noStrike" spc="-1" dirty="0">
                <a:latin typeface="Segoe UI "/>
              </a:rPr>
              <a:t>: </a:t>
            </a:r>
          </a:p>
          <a:p>
            <a:pPr marL="1454150" lvl="2" indent="-293688">
              <a:spcAft>
                <a:spcPts val="1134"/>
              </a:spcAft>
              <a:buClr>
                <a:srgbClr val="000000"/>
              </a:buClr>
              <a:buSzPct val="100000"/>
              <a:buFont typeface="+mj-lt"/>
              <a:buAutoNum type="alphaLcPeriod"/>
            </a:pPr>
            <a:r>
              <a:rPr lang="es-ES" b="0" strike="noStrike" spc="-1" dirty="0">
                <a:latin typeface="Segoe UI "/>
              </a:rPr>
              <a:t>Autonomía en comunión, practicando la sinodalidad.</a:t>
            </a:r>
          </a:p>
          <a:p>
            <a:pPr marL="1454150" lvl="2" indent="-293688">
              <a:spcAft>
                <a:spcPts val="1134"/>
              </a:spcAft>
              <a:buClr>
                <a:srgbClr val="000000"/>
              </a:buClr>
              <a:buSzPct val="100000"/>
              <a:buFont typeface="+mj-lt"/>
              <a:buAutoNum type="alphaLcPeriod"/>
            </a:pPr>
            <a:r>
              <a:rPr lang="es-ES" spc="-1" dirty="0">
                <a:latin typeface="Segoe UI "/>
              </a:rPr>
              <a:t>Complementariedad de los cuatro itinerarios.</a:t>
            </a:r>
          </a:p>
          <a:p>
            <a:pPr marL="1454150" lvl="2" indent="-293688">
              <a:spcAft>
                <a:spcPts val="1134"/>
              </a:spcAft>
              <a:buClr>
                <a:srgbClr val="000000"/>
              </a:buClr>
              <a:buSzPct val="100000"/>
              <a:buFont typeface="+mj-lt"/>
              <a:buAutoNum type="alphaLcPeriod"/>
            </a:pPr>
            <a:r>
              <a:rPr lang="es-ES" b="0" strike="noStrike" spc="-1" dirty="0">
                <a:latin typeface="Segoe UI "/>
              </a:rPr>
              <a:t>Metodología al servicio del proceso.</a:t>
            </a:r>
          </a:p>
        </p:txBody>
      </p:sp>
    </p:spTree>
    <p:extLst>
      <p:ext uri="{BB962C8B-B14F-4D97-AF65-F5344CB8AC3E}">
        <p14:creationId xmlns:p14="http://schemas.microsoft.com/office/powerpoint/2010/main" val="266842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CDE46-0C03-6CC4-E881-AA8BEFB92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2CAF2FD4-1F35-0F31-3D20-BCD786368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097" y="391704"/>
            <a:ext cx="10638930" cy="640080"/>
          </a:xfrm>
        </p:spPr>
        <p:txBody>
          <a:bodyPr>
            <a:normAutofit/>
          </a:bodyPr>
          <a:lstStyle/>
          <a:p>
            <a:r>
              <a:rPr lang="es-ES" b="1" dirty="0"/>
              <a:t>Recordamos y reiteramos los objetivos del proceso (I)</a:t>
            </a:r>
          </a:p>
        </p:txBody>
      </p:sp>
      <p:grpSp>
        <p:nvGrpSpPr>
          <p:cNvPr id="10" name="Grupo 9" descr="Círculo pequeño con el número 1 en su interior para indicar que se encuentra en el paso 1">
            <a:extLst>
              <a:ext uri="{FF2B5EF4-FFF2-40B4-BE49-F238E27FC236}">
                <a16:creationId xmlns:a16="http://schemas.microsoft.com/office/drawing/2014/main" id="{807D2C7D-25DD-A726-F820-112C14FBDEFE}"/>
              </a:ext>
            </a:extLst>
          </p:cNvPr>
          <p:cNvGrpSpPr/>
          <p:nvPr/>
        </p:nvGrpSpPr>
        <p:grpSpPr bwMode="blackWhite">
          <a:xfrm>
            <a:off x="499973" y="621946"/>
            <a:ext cx="558179" cy="409838"/>
            <a:chOff x="6953426" y="711274"/>
            <a:chExt cx="558179" cy="409838"/>
          </a:xfrm>
        </p:grpSpPr>
        <p:sp>
          <p:nvSpPr>
            <p:cNvPr id="12" name="Elipse 11" descr="Círculo pequeño">
              <a:extLst>
                <a:ext uri="{FF2B5EF4-FFF2-40B4-BE49-F238E27FC236}">
                  <a16:creationId xmlns:a16="http://schemas.microsoft.com/office/drawing/2014/main" id="{66F2EBEB-472F-2357-047B-9D6A77176BAA}"/>
                </a:ext>
              </a:extLst>
            </p:cNvPr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/>
            </a:p>
          </p:txBody>
        </p:sp>
        <p:sp>
          <p:nvSpPr>
            <p:cNvPr id="13" name="Cuadro de texto 19" descr="Número 1">
              <a:extLst>
                <a:ext uri="{FF2B5EF4-FFF2-40B4-BE49-F238E27FC236}">
                  <a16:creationId xmlns:a16="http://schemas.microsoft.com/office/drawing/2014/main" id="{D7D3F8E8-A341-D10A-58B5-99F47D59D3A3}"/>
                </a:ext>
              </a:extLst>
            </p:cNvPr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s-ES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5</a:t>
              </a:r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80F5DCB0-2FBC-F6D7-FE43-6CB6CED2C949}"/>
              </a:ext>
            </a:extLst>
          </p:cNvPr>
          <p:cNvSpPr txBox="1"/>
          <p:nvPr/>
        </p:nvSpPr>
        <p:spPr>
          <a:xfrm>
            <a:off x="499973" y="1495837"/>
            <a:ext cx="8316481" cy="5365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2000" indent="-324000">
              <a:spcAft>
                <a:spcPts val="10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1" i="1" strike="noStrike" spc="-1" dirty="0">
                <a:solidFill>
                  <a:srgbClr val="D24726"/>
                </a:solidFill>
                <a:latin typeface="Segoe UI "/>
              </a:rPr>
              <a:t>“Nuevos Frutos para un Pueblo de Dios en camino”</a:t>
            </a:r>
            <a:endParaRPr lang="es-ES" sz="2000" b="1" strike="noStrike" spc="-1" dirty="0">
              <a:solidFill>
                <a:srgbClr val="D24726"/>
              </a:solidFill>
              <a:latin typeface="Segoe UI "/>
            </a:endParaRPr>
          </a:p>
          <a:p>
            <a:pPr marL="864000" lvl="1" indent="-324000">
              <a:spcAft>
                <a:spcPts val="600"/>
              </a:spcAft>
              <a:buClr>
                <a:srgbClr val="000000"/>
              </a:buClr>
              <a:buSzPct val="60000"/>
              <a:buFont typeface="Symbol" charset="2"/>
              <a:buChar char=""/>
            </a:pPr>
            <a:r>
              <a:rPr lang="es-ES" b="0" i="1" strike="noStrike" spc="-1" dirty="0">
                <a:latin typeface="Segoe UI "/>
              </a:rPr>
              <a:t>Asumir compromiso evangelizador </a:t>
            </a:r>
            <a:endParaRPr lang="es-ES" b="0" strike="noStrike" spc="-1" dirty="0">
              <a:latin typeface="Segoe UI "/>
            </a:endParaRPr>
          </a:p>
          <a:p>
            <a:pPr marL="864000" lvl="1" indent="-324000">
              <a:spcAft>
                <a:spcPts val="600"/>
              </a:spcAft>
              <a:buClr>
                <a:srgbClr val="000000"/>
              </a:buClr>
              <a:buSzPct val="60000"/>
              <a:buFont typeface="Symbol" charset="2"/>
              <a:buChar char=""/>
            </a:pPr>
            <a:r>
              <a:rPr lang="es-ES" b="0" i="1" strike="noStrike" spc="-1" dirty="0">
                <a:latin typeface="Segoe UI "/>
              </a:rPr>
              <a:t>Corresponsabilidad del laicado</a:t>
            </a:r>
            <a:endParaRPr lang="es-ES" b="0" strike="noStrike" spc="-1" dirty="0">
              <a:latin typeface="Segoe UI "/>
            </a:endParaRPr>
          </a:p>
          <a:p>
            <a:pPr marL="864000" lvl="1" indent="-324000">
              <a:spcAft>
                <a:spcPts val="600"/>
              </a:spcAft>
              <a:buClr>
                <a:srgbClr val="000000"/>
              </a:buClr>
              <a:buSzPct val="60000"/>
              <a:buFont typeface="Symbol" charset="2"/>
              <a:buChar char=""/>
            </a:pPr>
            <a:r>
              <a:rPr lang="es-ES" b="0" i="1" strike="noStrike" spc="-1" dirty="0">
                <a:latin typeface="Segoe UI "/>
              </a:rPr>
              <a:t>Mostrar rostro de Iglesia samaritana</a:t>
            </a:r>
            <a:endParaRPr lang="es-ES" b="0" strike="noStrike" spc="-1" dirty="0">
              <a:latin typeface="Segoe UI "/>
            </a:endParaRPr>
          </a:p>
          <a:p>
            <a:pPr marL="864000" lvl="1" indent="-324000">
              <a:spcAft>
                <a:spcPts val="600"/>
              </a:spcAft>
              <a:buClr>
                <a:srgbClr val="000000"/>
              </a:buClr>
              <a:buSzPct val="60000"/>
              <a:buFont typeface="Symbol" charset="2"/>
              <a:buChar char=""/>
            </a:pPr>
            <a:r>
              <a:rPr lang="es-ES" b="0" i="1" strike="noStrike" spc="-1" dirty="0">
                <a:latin typeface="Segoe UI "/>
              </a:rPr>
              <a:t>Concreción 4 itinerarios … </a:t>
            </a:r>
            <a:endParaRPr lang="es-ES" b="0" strike="noStrike" spc="-1" dirty="0">
              <a:latin typeface="Segoe UI "/>
            </a:endParaRPr>
          </a:p>
          <a:p>
            <a:pPr marL="432000" indent="-324000">
              <a:spcBef>
                <a:spcPts val="1200"/>
              </a:spcBef>
              <a:spcAft>
                <a:spcPts val="10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strike="noStrike" spc="-1" dirty="0">
                <a:uFillTx/>
                <a:latin typeface="Segoe UI "/>
              </a:rPr>
              <a:t>OBJETIVOS ESPECÍFICOS</a:t>
            </a:r>
            <a:r>
              <a:rPr lang="es-ES" sz="2000" strike="noStrike" spc="-1" dirty="0">
                <a:latin typeface="Segoe UI "/>
              </a:rPr>
              <a:t> </a:t>
            </a:r>
            <a:r>
              <a:rPr lang="es-ES" b="0" strike="noStrike" spc="-1" dirty="0">
                <a:latin typeface="Segoe UI "/>
              </a:rPr>
              <a:t>del itinerario </a:t>
            </a:r>
            <a:r>
              <a:rPr lang="es-ES" sz="2000" b="1" strike="noStrike" spc="-1" dirty="0">
                <a:solidFill>
                  <a:srgbClr val="D24726"/>
                </a:solidFill>
                <a:latin typeface="Segoe UI "/>
              </a:rPr>
              <a:t>Presencia Vida Pública</a:t>
            </a:r>
            <a:r>
              <a:rPr lang="es-ES" sz="2000" b="0" strike="noStrike" spc="-1" dirty="0">
                <a:latin typeface="Segoe UI "/>
              </a:rPr>
              <a:t>:</a:t>
            </a:r>
          </a:p>
          <a:p>
            <a:pPr marL="864000" lvl="1" indent="-324000">
              <a:spcAft>
                <a:spcPts val="800"/>
              </a:spcAft>
              <a:buClr>
                <a:srgbClr val="000000"/>
              </a:buClr>
              <a:buSzPct val="60000"/>
              <a:buFont typeface="Symbol" charset="2"/>
              <a:buChar char=""/>
            </a:pPr>
            <a:r>
              <a:rPr lang="es-ES" i="1" spc="-1" dirty="0">
                <a:latin typeface="Segoe UI "/>
              </a:rPr>
              <a:t>cuestionarnos </a:t>
            </a:r>
            <a:r>
              <a:rPr lang="es-ES" b="1" i="1" spc="-1" dirty="0">
                <a:latin typeface="Segoe UI "/>
              </a:rPr>
              <a:t>coherencia fe y vida</a:t>
            </a:r>
          </a:p>
          <a:p>
            <a:pPr marL="864000" lvl="1" indent="-324000">
              <a:spcAft>
                <a:spcPts val="800"/>
              </a:spcAft>
              <a:buClr>
                <a:srgbClr val="000000"/>
              </a:buClr>
              <a:buSzPct val="60000"/>
              <a:buFont typeface="Symbol" charset="2"/>
              <a:buChar char=""/>
            </a:pPr>
            <a:r>
              <a:rPr lang="es-ES" i="1" spc="-1" dirty="0">
                <a:latin typeface="Segoe UI "/>
              </a:rPr>
              <a:t>promover </a:t>
            </a:r>
            <a:r>
              <a:rPr lang="es-ES" b="1" i="1" spc="-1" dirty="0">
                <a:latin typeface="Segoe UI "/>
              </a:rPr>
              <a:t>comunidades encarnadas</a:t>
            </a:r>
          </a:p>
          <a:p>
            <a:pPr marL="864000" lvl="1" indent="-324000">
              <a:spcAft>
                <a:spcPts val="800"/>
              </a:spcAft>
              <a:buClr>
                <a:srgbClr val="000000"/>
              </a:buClr>
              <a:buSzPct val="60000"/>
              <a:buFont typeface="Symbol" charset="2"/>
              <a:buChar char=""/>
            </a:pPr>
            <a:r>
              <a:rPr lang="es-ES" b="1" i="1" spc="-1" dirty="0">
                <a:latin typeface="Segoe UI "/>
              </a:rPr>
              <a:t>comunión y colaboración </a:t>
            </a:r>
            <a:r>
              <a:rPr lang="es-ES" i="1" spc="-1" dirty="0">
                <a:latin typeface="Segoe UI "/>
              </a:rPr>
              <a:t>entre diversos</a:t>
            </a:r>
          </a:p>
          <a:p>
            <a:pPr marL="864000" lvl="1" indent="-324000">
              <a:spcAft>
                <a:spcPts val="800"/>
              </a:spcAft>
              <a:buClr>
                <a:srgbClr val="000000"/>
              </a:buClr>
              <a:buSzPct val="60000"/>
              <a:buFont typeface="Symbol" charset="2"/>
              <a:buChar char=""/>
            </a:pPr>
            <a:r>
              <a:rPr lang="es-ES" i="1" spc="-1" dirty="0">
                <a:latin typeface="Segoe UI "/>
              </a:rPr>
              <a:t>formación en </a:t>
            </a:r>
            <a:r>
              <a:rPr lang="es-ES" b="1" i="1" spc="-1" dirty="0">
                <a:latin typeface="Segoe UI "/>
              </a:rPr>
              <a:t>Doctrina Social de la Iglesia</a:t>
            </a:r>
          </a:p>
          <a:p>
            <a:pPr marL="864000" lvl="1" indent="-324000">
              <a:spcAft>
                <a:spcPts val="800"/>
              </a:spcAft>
              <a:buClr>
                <a:srgbClr val="000000"/>
              </a:buClr>
              <a:buSzPct val="60000"/>
              <a:buFont typeface="Symbol" charset="2"/>
              <a:buChar char=""/>
            </a:pPr>
            <a:r>
              <a:rPr lang="es-ES" i="1" spc="-1" dirty="0">
                <a:latin typeface="Segoe UI "/>
              </a:rPr>
              <a:t>espacios de </a:t>
            </a:r>
            <a:r>
              <a:rPr lang="es-ES" b="1" i="1" spc="-1" dirty="0">
                <a:latin typeface="Segoe UI "/>
              </a:rPr>
              <a:t>diálogo</a:t>
            </a:r>
            <a:r>
              <a:rPr lang="es-ES" i="1" spc="-1" dirty="0">
                <a:latin typeface="Segoe UI "/>
              </a:rPr>
              <a:t> con la realidad social  vs  polarización y desencuentro</a:t>
            </a:r>
          </a:p>
          <a:p>
            <a:pPr marL="864000" lvl="1" indent="-324000">
              <a:spcAft>
                <a:spcPts val="800"/>
              </a:spcAft>
              <a:buClr>
                <a:srgbClr val="000000"/>
              </a:buClr>
              <a:buSzPct val="60000"/>
              <a:buFont typeface="Symbol" charset="2"/>
              <a:buChar char=""/>
            </a:pPr>
            <a:r>
              <a:rPr lang="es-ES" b="1" i="1" spc="-1" dirty="0">
                <a:latin typeface="Segoe UI "/>
              </a:rPr>
              <a:t>acompañamiento</a:t>
            </a:r>
            <a:r>
              <a:rPr lang="es-ES" i="1" spc="-1" dirty="0">
                <a:latin typeface="Segoe UI "/>
              </a:rPr>
              <a:t> a sufrientes </a:t>
            </a:r>
            <a:r>
              <a:rPr lang="es-ES" b="1" i="1" spc="-1" dirty="0">
                <a:latin typeface="Segoe UI "/>
              </a:rPr>
              <a:t>+ denuncia </a:t>
            </a:r>
            <a:r>
              <a:rPr lang="es-ES" i="1" spc="-1" dirty="0">
                <a:latin typeface="Segoe UI "/>
              </a:rPr>
              <a:t>de</a:t>
            </a:r>
            <a:r>
              <a:rPr lang="es-ES" b="1" i="1" spc="-1" dirty="0">
                <a:latin typeface="Segoe UI "/>
              </a:rPr>
              <a:t> </a:t>
            </a:r>
            <a:r>
              <a:rPr lang="es-ES" i="1" spc="-1" dirty="0">
                <a:latin typeface="Segoe UI "/>
              </a:rPr>
              <a:t>injusticias</a:t>
            </a:r>
          </a:p>
          <a:p>
            <a:pPr marL="864000" lvl="1" indent="-324000">
              <a:spcAft>
                <a:spcPts val="800"/>
              </a:spcAft>
              <a:buClr>
                <a:srgbClr val="000000"/>
              </a:buClr>
              <a:buSzPct val="60000"/>
              <a:buFont typeface="Symbol" charset="2"/>
              <a:buChar char=""/>
            </a:pPr>
            <a:r>
              <a:rPr lang="es-ES" i="1" spc="-1" dirty="0">
                <a:latin typeface="Segoe UI "/>
              </a:rPr>
              <a:t>acompañamiento y </a:t>
            </a:r>
            <a:r>
              <a:rPr lang="es-ES" b="1" i="1" spc="-1" dirty="0">
                <a:latin typeface="Segoe UI "/>
              </a:rPr>
              <a:t>cuidado</a:t>
            </a:r>
            <a:r>
              <a:rPr lang="es-ES" i="1" spc="-1" dirty="0">
                <a:latin typeface="Segoe UI "/>
              </a:rPr>
              <a:t> a cristianos implicados en vida política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96DB228-87A6-F7C7-FE3C-05B98FEB52F0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9181809" y="1495837"/>
            <a:ext cx="2409120" cy="2718360"/>
          </a:xfrm>
          <a:prstGeom prst="rect">
            <a:avLst/>
          </a:prstGeom>
          <a:ln>
            <a:solidFill>
              <a:srgbClr val="3465A4"/>
            </a:solidFill>
            <a:custDash>
              <a:ds d="1100000" sp="500000"/>
              <a:ds d="1100000" sp="500000"/>
            </a:custDash>
          </a:ln>
        </p:spPr>
      </p:pic>
    </p:spTree>
    <p:extLst>
      <p:ext uri="{BB962C8B-B14F-4D97-AF65-F5344CB8AC3E}">
        <p14:creationId xmlns:p14="http://schemas.microsoft.com/office/powerpoint/2010/main" val="2485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0957334_TF10001108_Win32" id="{08D89365-2E4C-432D-9349-8DF9B80AEEA1}" vid="{010FF314-90DF-4A21-BD0D-ADCBA34234AC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{E8F1210A-C491-40B6-AA99-F8735EA6CF0C}TF2989475c-5427-4edb-9ec1-00f4ce72165b96abbc51_win32-b113e2ec0ef9</Template>
  <TotalTime>211</TotalTime>
  <Words>1677</Words>
  <Application>Microsoft Office PowerPoint</Application>
  <PresentationFormat>Panorámica</PresentationFormat>
  <Paragraphs>276</Paragraphs>
  <Slides>21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30" baseType="lpstr">
      <vt:lpstr>Arial</vt:lpstr>
      <vt:lpstr>Calibri</vt:lpstr>
      <vt:lpstr>Segoe UI</vt:lpstr>
      <vt:lpstr>Segoe UI </vt:lpstr>
      <vt:lpstr>Segoe UI Light</vt:lpstr>
      <vt:lpstr>Segoe UI Semibold</vt:lpstr>
      <vt:lpstr>Symbol</vt:lpstr>
      <vt:lpstr>Wingdings</vt:lpstr>
      <vt:lpstr>Personalizado</vt:lpstr>
      <vt:lpstr>PUEBLO DE DIOS  QUE SALE AL ENCUENTRO</vt:lpstr>
      <vt:lpstr>¿QUÉ VAMOS A HACER? Propuesta para esta mañana</vt:lpstr>
      <vt:lpstr>DOCUMENTO “Pueblo de Dios que sale al encuentro”</vt:lpstr>
      <vt:lpstr>NOVEDADES </vt:lpstr>
      <vt:lpstr>Vamos haciendo camino</vt:lpstr>
      <vt:lpstr>Pueblo de Dios que sale al encuentro</vt:lpstr>
      <vt:lpstr>Hemos dado pasos: Conciencia de proceso compartido</vt:lpstr>
      <vt:lpstr>Damos un nuevo paso adelante</vt:lpstr>
      <vt:lpstr>Recordamos y reiteramos los objetivos del proceso (I)</vt:lpstr>
      <vt:lpstr>Recordamos y reiteramos los objetivos del proceso (II)</vt:lpstr>
      <vt:lpstr>Carácter, destinatarios y alcance de este documento</vt:lpstr>
      <vt:lpstr>Plan de trabajo para los próximos años</vt:lpstr>
      <vt:lpstr>SEPARATA contiene las herramientas de trabajo</vt:lpstr>
      <vt:lpstr>SEPARATA para el Trabajo por Grupos. Curso 2025-2026</vt:lpstr>
      <vt:lpstr>Encuentro </vt:lpstr>
      <vt:lpstr>Encuentro </vt:lpstr>
      <vt:lpstr>Encuentro </vt:lpstr>
      <vt:lpstr>CONVERSACIÓN ESPIRITUAL</vt:lpstr>
      <vt:lpstr>Es un PROCESO COMPARTIDO</vt:lpstr>
      <vt:lpstr>PRÁCTICA COMPARTIDA</vt:lpstr>
      <vt:lpstr>¡Vamos allá!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L. Torres Otero</dc:creator>
  <cp:keywords/>
  <cp:lastModifiedBy>Juan L. Torres Otero</cp:lastModifiedBy>
  <cp:revision>4</cp:revision>
  <dcterms:created xsi:type="dcterms:W3CDTF">2025-10-23T17:53:01Z</dcterms:created>
  <dcterms:modified xsi:type="dcterms:W3CDTF">2025-10-24T20:12:53Z</dcterms:modified>
  <cp:version/>
</cp:coreProperties>
</file>